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109" r:id="rId1"/>
  </p:sldMasterIdLst>
  <p:notesMasterIdLst>
    <p:notesMasterId r:id="rId19"/>
  </p:notesMasterIdLst>
  <p:handoutMasterIdLst>
    <p:handoutMasterId r:id="rId20"/>
  </p:handoutMasterIdLst>
  <p:sldIdLst>
    <p:sldId id="2094" r:id="rId2"/>
    <p:sldId id="2095" r:id="rId3"/>
    <p:sldId id="439" r:id="rId4"/>
    <p:sldId id="2690" r:id="rId5"/>
    <p:sldId id="2691" r:id="rId6"/>
    <p:sldId id="2692" r:id="rId7"/>
    <p:sldId id="965" r:id="rId8"/>
    <p:sldId id="972" r:id="rId9"/>
    <p:sldId id="2553" r:id="rId10"/>
    <p:sldId id="2186" r:id="rId11"/>
    <p:sldId id="450" r:id="rId12"/>
    <p:sldId id="451" r:id="rId13"/>
    <p:sldId id="2130" r:id="rId14"/>
    <p:sldId id="507" r:id="rId15"/>
    <p:sldId id="508" r:id="rId16"/>
    <p:sldId id="414" r:id="rId17"/>
    <p:sldId id="2126" r:id="rId18"/>
  </p:sldIdLst>
  <p:sldSz cx="9144000" cy="6858000" type="screen4x3"/>
  <p:notesSz cx="6797675" cy="9926638"/>
  <p:defaultTextStyle>
    <a:defPPr>
      <a:defRPr lang="pl-PL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27" userDrawn="1">
          <p15:clr>
            <a:srgbClr val="A4A3A4"/>
          </p15:clr>
        </p15:guide>
        <p15:guide id="2" pos="2142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3300"/>
    <a:srgbClr val="CC9900"/>
    <a:srgbClr val="35302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17" autoAdjust="0"/>
    <p:restoredTop sz="94660"/>
  </p:normalViewPr>
  <p:slideViewPr>
    <p:cSldViewPr>
      <p:cViewPr varScale="1">
        <p:scale>
          <a:sx n="60" d="100"/>
          <a:sy n="60" d="100"/>
        </p:scale>
        <p:origin x="1528" y="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632"/>
    </p:cViewPr>
  </p:sorterViewPr>
  <p:notesViewPr>
    <p:cSldViewPr>
      <p:cViewPr varScale="1">
        <p:scale>
          <a:sx n="86" d="100"/>
          <a:sy n="86" d="100"/>
        </p:scale>
        <p:origin x="-2334" y="-78"/>
      </p:cViewPr>
      <p:guideLst>
        <p:guide orient="horz" pos="3127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q_fs_1\homes$\piotr.pluska\PRZENIESIONE_Z_C\Prezentacje\wykresy2018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l-PL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000" baseline="0"/>
            </a:pPr>
            <a:r>
              <a:rPr lang="pl-PL" sz="1200" baseline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Sprzedaż netto w mln zł</a:t>
            </a:r>
            <a:endParaRPr lang="en-US" sz="1200" baseline="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c:rich>
      </c:tx>
      <c:overlay val="0"/>
    </c:title>
    <c:autoTitleDeleted val="0"/>
    <c:plotArea>
      <c:layout>
        <c:manualLayout>
          <c:layoutTarget val="inner"/>
          <c:xMode val="edge"/>
          <c:yMode val="edge"/>
          <c:x val="0.10078008541615224"/>
          <c:y val="0.10835969058231293"/>
          <c:w val="0.88297051822010608"/>
          <c:h val="0.79528411501026863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77933C"/>
            </a:solidFill>
          </c:spPr>
          <c:invertIfNegative val="1"/>
          <c:dPt>
            <c:idx val="0"/>
            <c:invertIfNegative val="1"/>
            <c:bubble3D val="0"/>
            <c:spPr>
              <a:solidFill>
                <a:schemeClr val="accent3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B4CA-4330-8B99-93B81401A4BA}"/>
              </c:ext>
            </c:extLst>
          </c:dPt>
          <c:dLbls>
            <c:dLbl>
              <c:idx val="25"/>
              <c:layout>
                <c:manualLayout>
                  <c:x val="4.8991470083569761E-3"/>
                  <c:y val="5.9863932751849001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169-4056-A327-7F3C5C2C0B55}"/>
                </c:ext>
              </c:extLst>
            </c:dLbl>
            <c:dLbl>
              <c:idx val="26"/>
              <c:layout>
                <c:manualLayout>
                  <c:x val="0"/>
                  <c:y val="5.7142844899492229E-2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169-4056-A327-7F3C5C2C0B55}"/>
                </c:ext>
              </c:extLst>
            </c:dLbl>
            <c:spPr>
              <a:ln>
                <a:round/>
              </a:ln>
            </c:sp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spPr>
              <a:effectLst>
                <a:glow rad="152400">
                  <a:schemeClr val="accent1">
                    <a:alpha val="40000"/>
                  </a:schemeClr>
                </a:glow>
              </a:effectLst>
            </c:spPr>
            <c:trendlineType val="movingAvg"/>
            <c:period val="2"/>
            <c:intercept val="0"/>
            <c:dispRSqr val="0"/>
            <c:dispEq val="0"/>
          </c:trendline>
          <c:cat>
            <c:numRef>
              <c:f>Sprzedaż!$AW$2:$CD$2</c:f>
              <c:numCache>
                <c:formatCode>mmm\-yy</c:formatCode>
                <c:ptCount val="34"/>
                <c:pt idx="0">
                  <c:v>44166</c:v>
                </c:pt>
                <c:pt idx="1">
                  <c:v>44197</c:v>
                </c:pt>
                <c:pt idx="2">
                  <c:v>44228</c:v>
                </c:pt>
                <c:pt idx="3">
                  <c:v>44256</c:v>
                </c:pt>
                <c:pt idx="4">
                  <c:v>44316</c:v>
                </c:pt>
                <c:pt idx="5">
                  <c:v>44347</c:v>
                </c:pt>
                <c:pt idx="6">
                  <c:v>44377</c:v>
                </c:pt>
                <c:pt idx="7">
                  <c:v>44408</c:v>
                </c:pt>
                <c:pt idx="8">
                  <c:v>44439</c:v>
                </c:pt>
                <c:pt idx="9">
                  <c:v>44469</c:v>
                </c:pt>
                <c:pt idx="10">
                  <c:v>44498</c:v>
                </c:pt>
                <c:pt idx="11">
                  <c:v>44530</c:v>
                </c:pt>
                <c:pt idx="12">
                  <c:v>44561</c:v>
                </c:pt>
                <c:pt idx="13" formatCode="d\-mmm">
                  <c:v>44583</c:v>
                </c:pt>
                <c:pt idx="14" formatCode="d\-mmm">
                  <c:v>44614</c:v>
                </c:pt>
                <c:pt idx="15" formatCode="d\-mmm">
                  <c:v>44642</c:v>
                </c:pt>
                <c:pt idx="16" formatCode="d\-mmm">
                  <c:v>44673</c:v>
                </c:pt>
                <c:pt idx="17" formatCode="d\-mmm">
                  <c:v>44703</c:v>
                </c:pt>
                <c:pt idx="18" formatCode="d\-mmm">
                  <c:v>44734</c:v>
                </c:pt>
                <c:pt idx="19" formatCode="d\-mmm">
                  <c:v>44773</c:v>
                </c:pt>
                <c:pt idx="20" formatCode="d\-mmm">
                  <c:v>44804</c:v>
                </c:pt>
                <c:pt idx="21" formatCode="d\-mmm">
                  <c:v>44834</c:v>
                </c:pt>
                <c:pt idx="22" formatCode="d\-mmm">
                  <c:v>44865</c:v>
                </c:pt>
                <c:pt idx="23" formatCode="d\-mmm">
                  <c:v>44895</c:v>
                </c:pt>
                <c:pt idx="24" formatCode="d\-mmm">
                  <c:v>44926</c:v>
                </c:pt>
                <c:pt idx="25" formatCode="d\-mmm">
                  <c:v>44957</c:v>
                </c:pt>
                <c:pt idx="26" formatCode="d\-mmm">
                  <c:v>44985</c:v>
                </c:pt>
                <c:pt idx="27" formatCode="d\-mmm">
                  <c:v>45016</c:v>
                </c:pt>
                <c:pt idx="28" formatCode="d\-mmm">
                  <c:v>45046</c:v>
                </c:pt>
                <c:pt idx="29" formatCode="d\-mmm">
                  <c:v>45077</c:v>
                </c:pt>
                <c:pt idx="30" formatCode="d\-mmm">
                  <c:v>45107</c:v>
                </c:pt>
                <c:pt idx="31" formatCode="d\-mmm">
                  <c:v>45138</c:v>
                </c:pt>
                <c:pt idx="32" formatCode="d\-mmm">
                  <c:v>45169</c:v>
                </c:pt>
                <c:pt idx="33" formatCode="d\-mmm">
                  <c:v>45199</c:v>
                </c:pt>
              </c:numCache>
            </c:numRef>
          </c:cat>
          <c:val>
            <c:numRef>
              <c:f>Sprzedaż!$AW$3:$CD$3</c:f>
              <c:numCache>
                <c:formatCode>#,##0</c:formatCode>
                <c:ptCount val="34"/>
                <c:pt idx="0">
                  <c:v>150</c:v>
                </c:pt>
                <c:pt idx="1">
                  <c:v>188</c:v>
                </c:pt>
                <c:pt idx="2">
                  <c:v>264</c:v>
                </c:pt>
                <c:pt idx="3">
                  <c:v>54</c:v>
                </c:pt>
                <c:pt idx="4">
                  <c:v>-49</c:v>
                </c:pt>
                <c:pt idx="5">
                  <c:v>14</c:v>
                </c:pt>
                <c:pt idx="6">
                  <c:v>246</c:v>
                </c:pt>
                <c:pt idx="7">
                  <c:v>15</c:v>
                </c:pt>
                <c:pt idx="8">
                  <c:v>96</c:v>
                </c:pt>
                <c:pt idx="9">
                  <c:v>-9</c:v>
                </c:pt>
                <c:pt idx="10">
                  <c:v>133</c:v>
                </c:pt>
                <c:pt idx="11">
                  <c:v>-43</c:v>
                </c:pt>
                <c:pt idx="12">
                  <c:v>415</c:v>
                </c:pt>
                <c:pt idx="13">
                  <c:v>44</c:v>
                </c:pt>
                <c:pt idx="14">
                  <c:v>-91</c:v>
                </c:pt>
                <c:pt idx="15">
                  <c:v>-351</c:v>
                </c:pt>
                <c:pt idx="16">
                  <c:v>-65</c:v>
                </c:pt>
                <c:pt idx="17">
                  <c:v>-109</c:v>
                </c:pt>
                <c:pt idx="18">
                  <c:v>-130</c:v>
                </c:pt>
                <c:pt idx="19">
                  <c:v>-60</c:v>
                </c:pt>
                <c:pt idx="20">
                  <c:v>-138</c:v>
                </c:pt>
                <c:pt idx="21">
                  <c:v>-91</c:v>
                </c:pt>
                <c:pt idx="22">
                  <c:v>-76</c:v>
                </c:pt>
                <c:pt idx="23">
                  <c:v>-34</c:v>
                </c:pt>
                <c:pt idx="24">
                  <c:v>4</c:v>
                </c:pt>
                <c:pt idx="25">
                  <c:v>-6</c:v>
                </c:pt>
                <c:pt idx="26">
                  <c:v>-3</c:v>
                </c:pt>
                <c:pt idx="27">
                  <c:v>11</c:v>
                </c:pt>
                <c:pt idx="28">
                  <c:v>2</c:v>
                </c:pt>
                <c:pt idx="29">
                  <c:v>50</c:v>
                </c:pt>
                <c:pt idx="30">
                  <c:v>52</c:v>
                </c:pt>
                <c:pt idx="31">
                  <c:v>119</c:v>
                </c:pt>
                <c:pt idx="32">
                  <c:v>59</c:v>
                </c:pt>
                <c:pt idx="33">
                  <c:v>159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0000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3-B4CA-4330-8B99-93B81401A4B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3"/>
        <c:axId val="124132352"/>
        <c:axId val="124138240"/>
      </c:barChart>
      <c:dateAx>
        <c:axId val="124132352"/>
        <c:scaling>
          <c:orientation val="minMax"/>
        </c:scaling>
        <c:delete val="0"/>
        <c:axPos val="b"/>
        <c:numFmt formatCode="mmm\-yy" sourceLinked="1"/>
        <c:majorTickMark val="out"/>
        <c:minorTickMark val="none"/>
        <c:tickLblPos val="nextTo"/>
        <c:txPr>
          <a:bodyPr/>
          <a:lstStyle/>
          <a:p>
            <a:pPr>
              <a:defRPr sz="800" baseline="0"/>
            </a:pPr>
            <a:endParaRPr lang="pl-PL"/>
          </a:p>
        </c:txPr>
        <c:crossAx val="124138240"/>
        <c:crosses val="autoZero"/>
        <c:auto val="1"/>
        <c:lblOffset val="100"/>
        <c:baseTimeUnit val="months"/>
      </c:dateAx>
      <c:valAx>
        <c:axId val="124138240"/>
        <c:scaling>
          <c:orientation val="minMax"/>
        </c:scaling>
        <c:delete val="0"/>
        <c:axPos val="l"/>
        <c:majorGridlines/>
        <c:numFmt formatCode="#,##0" sourceLinked="1"/>
        <c:majorTickMark val="out"/>
        <c:minorTickMark val="none"/>
        <c:tickLblPos val="nextTo"/>
        <c:spPr>
          <a:ln w="12700"/>
        </c:spPr>
        <c:crossAx val="12413235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>
            <a:lvl1pPr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sz="quarter" idx="1"/>
          </p:nvPr>
        </p:nvSpPr>
        <p:spPr bwMode="auto">
          <a:xfrm>
            <a:off x="384969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>
            <a:lvl1pPr algn="r"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66FFAA59-54A3-4D5C-BB6F-BBDE54301E3A}" type="datetimeFigureOut">
              <a:rPr lang="pl-PL"/>
              <a:pPr>
                <a:defRPr/>
              </a:pPr>
              <a:t>2023-10-19</a:t>
            </a:fld>
            <a:endParaRPr lang="pl-PL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2"/>
          </p:nvPr>
        </p:nvSpPr>
        <p:spPr bwMode="auto">
          <a:xfrm>
            <a:off x="2" y="9428166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b" anchorCtr="0" compatLnSpc="1">
            <a:prstTxWarp prst="textNoShape">
              <a:avLst/>
            </a:prstTxWarp>
          </a:bodyPr>
          <a:lstStyle>
            <a:lvl1pPr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3"/>
          </p:nvPr>
        </p:nvSpPr>
        <p:spPr bwMode="auto">
          <a:xfrm>
            <a:off x="3849690" y="9428166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b" anchorCtr="0" compatLnSpc="1">
            <a:prstTxWarp prst="textNoShape">
              <a:avLst/>
            </a:prstTxWarp>
          </a:bodyPr>
          <a:lstStyle>
            <a:lvl1pPr algn="r"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D1F35C71-1A7B-4797-8B98-07B0F55DBD5A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801185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 bwMode="auto">
          <a:xfrm>
            <a:off x="2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>
            <a:lvl1pPr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 bwMode="auto">
          <a:xfrm>
            <a:off x="384969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>
            <a:lvl1pPr algn="r"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5FF28866-1DCC-4E02-A906-DF3782879C53}" type="datetimeFigureOut">
              <a:rPr lang="pl-PL"/>
              <a:pPr>
                <a:defRPr/>
              </a:pPr>
              <a:t>2023-10-19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14" tIns="45857" rIns="91714" bIns="45857" rtlCol="0" anchor="ctr"/>
          <a:lstStyle/>
          <a:p>
            <a:pPr lvl="0"/>
            <a:endParaRPr lang="pl-PL" noProof="0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 bwMode="auto">
          <a:xfrm>
            <a:off x="679452" y="4714878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pl-PL" noProof="0"/>
              <a:t>Kliknij, aby edytować style wzorca tekstu</a:t>
            </a:r>
          </a:p>
          <a:p>
            <a:pPr lvl="1"/>
            <a:r>
              <a:rPr lang="pl-PL" noProof="0"/>
              <a:t>Drugi poziom</a:t>
            </a:r>
          </a:p>
          <a:p>
            <a:pPr lvl="2"/>
            <a:r>
              <a:rPr lang="pl-PL" noProof="0"/>
              <a:t>Trzeci poziom</a:t>
            </a:r>
          </a:p>
          <a:p>
            <a:pPr lvl="3"/>
            <a:r>
              <a:rPr lang="pl-PL" noProof="0"/>
              <a:t>Czwarty poziom</a:t>
            </a:r>
          </a:p>
          <a:p>
            <a:pPr lvl="4"/>
            <a:r>
              <a:rPr lang="pl-PL" noProof="0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 bwMode="auto">
          <a:xfrm>
            <a:off x="2" y="9428166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b" anchorCtr="0" compatLnSpc="1">
            <a:prstTxWarp prst="textNoShape">
              <a:avLst/>
            </a:prstTxWarp>
          </a:bodyPr>
          <a:lstStyle>
            <a:lvl1pPr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 bwMode="auto">
          <a:xfrm>
            <a:off x="3849690" y="9428166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9" tIns="45720" rIns="91439" bIns="45720" numCol="1" anchor="b" anchorCtr="0" compatLnSpc="1">
            <a:prstTxWarp prst="textNoShape">
              <a:avLst/>
            </a:prstTxWarp>
          </a:bodyPr>
          <a:lstStyle>
            <a:lvl1pPr algn="r" defTabSz="913959">
              <a:defRPr sz="1200">
                <a:latin typeface="Calibri" pitchFamily="34" charset="0"/>
                <a:cs typeface="Arial" charset="0"/>
              </a:defRPr>
            </a:lvl1pPr>
          </a:lstStyle>
          <a:p>
            <a:pPr>
              <a:defRPr/>
            </a:pPr>
            <a:fld id="{BACE593C-A5BA-4EFA-97B4-BE4B7CB9E761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719463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86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43BFC1-14F3-4E10-8783-51BCDCA529C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386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l-PL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050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3868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7D43BFC1-14F3-4E10-8783-51BCDCA529C3}" type="slidenum">
              <a:rPr kumimoji="0" lang="pl-P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3868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52767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defTabSz="914277" fontAlgn="auto">
              <a:spcBef>
                <a:spcPts val="0"/>
              </a:spcBef>
              <a:spcAft>
                <a:spcPts val="0"/>
              </a:spcAft>
              <a:defRPr/>
            </a:pPr>
            <a:fld id="{7D43BFC1-14F3-4E10-8783-51BCDCA529C3}" type="slidenum">
              <a:rPr lang="pl-PL" sz="1800" kern="0">
                <a:solidFill>
                  <a:prstClr val="black"/>
                </a:solidFill>
              </a:rPr>
              <a:pPr defTabSz="914277" fontAlgn="auto">
                <a:spcBef>
                  <a:spcPts val="0"/>
                </a:spcBef>
                <a:spcAft>
                  <a:spcPts val="0"/>
                </a:spcAft>
                <a:defRPr/>
              </a:pPr>
              <a:t>7</a:t>
            </a:fld>
            <a:endParaRPr lang="pl-PL" sz="1800" kern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3148372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359305D-6BD5-46E0-A3F9-21A8F0B1EF8C}" type="slidenum">
              <a:rPr lang="pl-PL" smtClean="0"/>
              <a:pPr>
                <a:defRPr/>
              </a:pPr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19440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l-PL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338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D43BFC1-14F3-4E10-8783-51BCDCA529C3}" type="slidenum">
              <a:rPr kumimoji="0" lang="pl-PL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338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18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05481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Obraz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1568" y="1772816"/>
            <a:ext cx="5102719" cy="2527535"/>
          </a:xfrm>
          <a:prstGeom prst="rect">
            <a:avLst/>
          </a:prstGeom>
        </p:spPr>
      </p:pic>
      <p:pic>
        <p:nvPicPr>
          <p:cNvPr id="6" name="Obraz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37653" y="4941168"/>
            <a:ext cx="3950550" cy="1012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3421967"/>
      </p:ext>
    </p:extLst>
  </p:cSld>
  <p:clrMapOvr>
    <a:masterClrMapping/>
  </p:clrMapOvr>
  <p:transition spd="med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raz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692" y="100807"/>
            <a:ext cx="1777788" cy="880593"/>
          </a:xfrm>
          <a:prstGeom prst="rect">
            <a:avLst/>
          </a:prstGeom>
        </p:spPr>
      </p:pic>
      <p:sp>
        <p:nvSpPr>
          <p:cNvPr id="21" name="Symbol zastępczy numeru slajdu 20"/>
          <p:cNvSpPr>
            <a:spLocks noGrp="1"/>
          </p:cNvSpPr>
          <p:nvPr>
            <p:ph type="sldNum" sz="quarter" idx="10"/>
          </p:nvPr>
        </p:nvSpPr>
        <p:spPr>
          <a:xfrm>
            <a:off x="8532440" y="6492875"/>
            <a:ext cx="504056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  <p:cxnSp>
        <p:nvCxnSpPr>
          <p:cNvPr id="6" name="Łącznik prosty 5">
            <a:extLst>
              <a:ext uri="{FF2B5EF4-FFF2-40B4-BE49-F238E27FC236}">
                <a16:creationId xmlns:a16="http://schemas.microsoft.com/office/drawing/2014/main" id="{C830BD1B-4734-41F8-A531-CDDD49447593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908720"/>
            <a:ext cx="6732240" cy="0"/>
          </a:xfrm>
          <a:prstGeom prst="line">
            <a:avLst/>
          </a:prstGeom>
          <a:ln w="31750">
            <a:gradFill flip="none" rotWithShape="1">
              <a:gsLst>
                <a:gs pos="0">
                  <a:srgbClr val="663300"/>
                </a:gs>
                <a:gs pos="74000">
                  <a:srgbClr val="AB8852"/>
                </a:gs>
                <a:gs pos="83000">
                  <a:srgbClr val="AB8852"/>
                </a:gs>
                <a:gs pos="100000">
                  <a:srgbClr val="FFFAE4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Łącznik prosty 9">
            <a:extLst>
              <a:ext uri="{FF2B5EF4-FFF2-40B4-BE49-F238E27FC236}">
                <a16:creationId xmlns:a16="http://schemas.microsoft.com/office/drawing/2014/main" id="{CFDE0739-32E9-4A8A-9396-94125C6360A1}"/>
              </a:ext>
            </a:extLst>
          </p:cNvPr>
          <p:cNvCxnSpPr>
            <a:cxnSpLocks/>
          </p:cNvCxnSpPr>
          <p:nvPr userDrawn="1"/>
        </p:nvCxnSpPr>
        <p:spPr>
          <a:xfrm flipH="1">
            <a:off x="0" y="6492875"/>
            <a:ext cx="4572000" cy="0"/>
          </a:xfrm>
          <a:prstGeom prst="line">
            <a:avLst/>
          </a:prstGeom>
          <a:ln w="12700">
            <a:gradFill flip="none" rotWithShape="1">
              <a:gsLst>
                <a:gs pos="0">
                  <a:srgbClr val="663300"/>
                </a:gs>
                <a:gs pos="74000">
                  <a:srgbClr val="AB8852"/>
                </a:gs>
                <a:gs pos="83000">
                  <a:srgbClr val="AB8852"/>
                </a:gs>
                <a:gs pos="100000">
                  <a:srgbClr val="FFFAE4"/>
                </a:gs>
              </a:gsLst>
              <a:lin ang="10800000" scaled="1"/>
              <a:tileRect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25189034"/>
      </p:ext>
    </p:extLst>
  </p:cSld>
  <p:clrMapOvr>
    <a:masterClrMapping/>
  </p:clrMapOvr>
  <p:transition spd="med">
    <p:fade/>
  </p:transition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poziomu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2"/>
          <p:cNvCxnSpPr/>
          <p:nvPr userDrawn="1"/>
        </p:nvCxnSpPr>
        <p:spPr>
          <a:xfrm>
            <a:off x="2627784" y="3838750"/>
            <a:ext cx="3816424" cy="0"/>
          </a:xfrm>
          <a:prstGeom prst="line">
            <a:avLst/>
          </a:prstGeom>
          <a:ln>
            <a:solidFill>
              <a:srgbClr val="B59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AE4"/>
              </a:clrFrom>
              <a:clrTo>
                <a:srgbClr val="FFFAE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03848" y="4329030"/>
            <a:ext cx="2880320" cy="1591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Symbol zastępczy numeru slajdu 20"/>
          <p:cNvSpPr>
            <a:spLocks noGrp="1"/>
          </p:cNvSpPr>
          <p:nvPr>
            <p:ph type="sldNum" sz="quarter" idx="10"/>
          </p:nvPr>
        </p:nvSpPr>
        <p:spPr>
          <a:xfrm>
            <a:off x="8532440" y="6492875"/>
            <a:ext cx="504056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2826107422"/>
      </p:ext>
    </p:extLst>
  </p:cSld>
  <p:clrMapOvr>
    <a:masterClrMapping/>
  </p:clrMapOvr>
  <p:transition spd="med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tuł poziomu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3"/>
          <p:cNvSpPr>
            <a:spLocks noChangeArrowheads="1"/>
          </p:cNvSpPr>
          <p:nvPr userDrawn="1"/>
        </p:nvSpPr>
        <p:spPr bwMode="auto">
          <a:xfrm>
            <a:off x="4632047" y="5789494"/>
            <a:ext cx="3468943" cy="35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defTabSz="91440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pl-PL" sz="1600" b="1" kern="0" dirty="0">
              <a:solidFill>
                <a:srgbClr val="B5995B"/>
              </a:solidFill>
              <a:latin typeface="Palatino Linotype" panose="02040502050505030304" pitchFamily="18" charset="0"/>
            </a:endParaRPr>
          </a:p>
        </p:txBody>
      </p:sp>
      <p:cxnSp>
        <p:nvCxnSpPr>
          <p:cNvPr id="6" name="Straight Connector 2"/>
          <p:cNvCxnSpPr/>
          <p:nvPr userDrawn="1"/>
        </p:nvCxnSpPr>
        <p:spPr>
          <a:xfrm>
            <a:off x="2627784" y="3838750"/>
            <a:ext cx="3816424" cy="0"/>
          </a:xfrm>
          <a:prstGeom prst="line">
            <a:avLst/>
          </a:prstGeom>
          <a:ln>
            <a:solidFill>
              <a:srgbClr val="B59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FFFAE4"/>
              </a:clrFrom>
              <a:clrTo>
                <a:srgbClr val="FFFAE4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2279" y="5241440"/>
            <a:ext cx="1983717" cy="10961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Straight Connector 8"/>
          <p:cNvCxnSpPr/>
          <p:nvPr userDrawn="1"/>
        </p:nvCxnSpPr>
        <p:spPr>
          <a:xfrm>
            <a:off x="4572000" y="5395214"/>
            <a:ext cx="0" cy="1096108"/>
          </a:xfrm>
          <a:prstGeom prst="line">
            <a:avLst/>
          </a:prstGeom>
          <a:ln>
            <a:solidFill>
              <a:srgbClr val="B5995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63827435"/>
      </p:ext>
    </p:extLst>
  </p:cSld>
  <p:clrMapOvr>
    <a:masterClrMapping/>
  </p:clrMapOvr>
  <p:transition spd="med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 z log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20"/>
          <p:cNvSpPr>
            <a:spLocks noGrp="1"/>
          </p:cNvSpPr>
          <p:nvPr>
            <p:ph type="sldNum" sz="quarter" idx="10"/>
          </p:nvPr>
        </p:nvSpPr>
        <p:spPr>
          <a:xfrm>
            <a:off x="8532440" y="6492875"/>
            <a:ext cx="504056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  <p:pic>
        <p:nvPicPr>
          <p:cNvPr id="6" name="Obraz 5">
            <a:extLst>
              <a:ext uri="{FF2B5EF4-FFF2-40B4-BE49-F238E27FC236}">
                <a16:creationId xmlns:a16="http://schemas.microsoft.com/office/drawing/2014/main" id="{DC2976F7-81CE-4F6A-81A9-76CC1D269C9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4692" y="100807"/>
            <a:ext cx="1777788" cy="880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991768"/>
      </p:ext>
    </p:extLst>
  </p:cSld>
  <p:clrMapOvr>
    <a:masterClrMapping/>
  </p:clrMapOvr>
  <p:transition spd="med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ymbol zastępczy numeru slajdu 20"/>
          <p:cNvSpPr>
            <a:spLocks noGrp="1"/>
          </p:cNvSpPr>
          <p:nvPr>
            <p:ph type="sldNum" sz="quarter" idx="10"/>
          </p:nvPr>
        </p:nvSpPr>
        <p:spPr>
          <a:xfrm>
            <a:off x="8532440" y="6492875"/>
            <a:ext cx="504056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07722957"/>
      </p:ext>
    </p:extLst>
  </p:cSld>
  <p:clrMapOvr>
    <a:masterClrMapping/>
  </p:clrMapOvr>
  <p:transition spd="med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2_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 dirty="0"/>
              <a:t>Kliknij, aby edytować style wzorca tekstu</a:t>
            </a:r>
          </a:p>
          <a:p>
            <a:pPr lvl="1"/>
            <a:r>
              <a:rPr lang="pl-PL" dirty="0"/>
              <a:t>Drugi poziom</a:t>
            </a:r>
          </a:p>
          <a:p>
            <a:pPr lvl="2"/>
            <a:r>
              <a:rPr lang="pl-PL" dirty="0"/>
              <a:t>Trzeci poziom</a:t>
            </a:r>
          </a:p>
          <a:p>
            <a:pPr lvl="3"/>
            <a:r>
              <a:rPr lang="pl-PL" dirty="0"/>
              <a:t>Czwarty poziom</a:t>
            </a:r>
          </a:p>
          <a:p>
            <a:pPr lvl="4"/>
            <a:r>
              <a:rPr lang="pl-PL" dirty="0"/>
              <a:t>Piąty poziom</a:t>
            </a:r>
          </a:p>
        </p:txBody>
      </p:sp>
      <p:sp>
        <p:nvSpPr>
          <p:cNvPr id="4" name="Symbol zastępczy numeru slajdu 5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A8DAE73-2662-4089-8F57-1452DD0B5FA3}" type="slidenum">
              <a:rPr lang="pl-PL"/>
              <a:pPr>
                <a:defRPr/>
              </a:pPr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8280170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numeru slajdu 20"/>
          <p:cNvSpPr>
            <a:spLocks noGrp="1"/>
          </p:cNvSpPr>
          <p:nvPr>
            <p:ph type="sldNum" sz="quarter" idx="4"/>
          </p:nvPr>
        </p:nvSpPr>
        <p:spPr>
          <a:xfrm>
            <a:off x="8532440" y="6492875"/>
            <a:ext cx="504056" cy="365125"/>
          </a:xfrm>
          <a:prstGeom prst="rect">
            <a:avLst/>
          </a:prstGeom>
        </p:spPr>
        <p:txBody>
          <a:bodyPr/>
          <a:lstStyle>
            <a:lvl1pPr>
              <a:defRPr sz="90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35956414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10" r:id="rId1"/>
    <p:sldLayoutId id="2147484111" r:id="rId2"/>
    <p:sldLayoutId id="2147484112" r:id="rId3"/>
    <p:sldLayoutId id="2147484113" r:id="rId4"/>
    <p:sldLayoutId id="2147484114" r:id="rId5"/>
    <p:sldLayoutId id="2147484115" r:id="rId6"/>
    <p:sldLayoutId id="2147484117" r:id="rId7"/>
  </p:sldLayoutIdLst>
  <p:transition spd="med">
    <p:fade/>
  </p:transition>
  <p:hf hdr="0" ft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png"/><Relationship Id="rId7" Type="http://schemas.openxmlformats.org/officeDocument/2006/relationships/hyperlink" Target="https://www.analizy.pl/dobre-praktyki-informacyjne" TargetMode="External"/><Relationship Id="rId2" Type="http://schemas.openxmlformats.org/officeDocument/2006/relationships/hyperlink" Target="https://www.analizy.pl/alfa/2021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hyperlink" Target="https://www.analizy.pl/alfa/2022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lizy.pl/alfa/2022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analizy.pl/raporty/33322/ranking-funduszy-inwestycyjnych-sierpien-2023" TargetMode="Externa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analizy.pl/alfa/2021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www.pb.pl/liderzy-rankingu-funduszy-akcji-niezmiennie-punktuja-1195686" TargetMode="Externa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qnews.pl/" TargetMode="External"/><Relationship Id="rId2" Type="http://schemas.openxmlformats.org/officeDocument/2006/relationships/hyperlink" Target="http://www.quercustfi.pl/" TargetMode="Externa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1730973"/>
      </p:ext>
    </p:extLst>
  </p:cSld>
  <p:clrMapOvr>
    <a:masterClrMapping/>
  </p:clrMapOvr>
  <p:transition spd="slow">
    <p:wip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4"/>
          <p:cNvSpPr>
            <a:spLocks noChangeArrowheads="1"/>
          </p:cNvSpPr>
          <p:nvPr/>
        </p:nvSpPr>
        <p:spPr bwMode="auto">
          <a:xfrm>
            <a:off x="251520" y="1340768"/>
            <a:ext cx="8640960" cy="22322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pl-PL" sz="3200" b="1" u="none" strike="noStrike" kern="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6" name="Rectangle 3"/>
          <p:cNvSpPr>
            <a:spLocks noChangeArrowheads="1"/>
          </p:cNvSpPr>
          <p:nvPr/>
        </p:nvSpPr>
        <p:spPr bwMode="auto">
          <a:xfrm>
            <a:off x="539552" y="1844824"/>
            <a:ext cx="8073481" cy="1663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charset="0"/>
              <a:buNone/>
              <a:tabLst/>
              <a:defRPr/>
            </a:pPr>
            <a:endParaRPr kumimoji="0" lang="pl-PL" sz="2400" b="0" i="0" u="none" strike="noStrike" kern="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Rectangle 3"/>
          <p:cNvSpPr>
            <a:spLocks noChangeArrowheads="1"/>
          </p:cNvSpPr>
          <p:nvPr/>
        </p:nvSpPr>
        <p:spPr bwMode="auto">
          <a:xfrm>
            <a:off x="4632047" y="5789494"/>
            <a:ext cx="3468943" cy="3557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600" kern="0" dirty="0">
                <a:solidFill>
                  <a:srgbClr val="CC99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</a:t>
            </a:r>
            <a:r>
              <a:rPr kumimoji="0" lang="pl-PL" sz="1600" i="0" u="none" strike="noStrike" kern="0" cap="none" spc="0" normalizeH="0" baseline="0" noProof="0" dirty="0">
                <a:ln>
                  <a:noFill/>
                </a:ln>
                <a:solidFill>
                  <a:srgbClr val="CC99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października 2023 r.</a:t>
            </a: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8D1ACC02-9228-43CA-AFBA-692EAE8699FC}"/>
              </a:ext>
            </a:extLst>
          </p:cNvPr>
          <p:cNvSpPr/>
          <p:nvPr/>
        </p:nvSpPr>
        <p:spPr>
          <a:xfrm>
            <a:off x="0" y="1672062"/>
            <a:ext cx="9144000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eaLnBrk="0" hangingPunct="0"/>
            <a:r>
              <a:rPr lang="pl-PL" sz="4000" b="1" dirty="0">
                <a:solidFill>
                  <a:srgbClr val="663300"/>
                </a:solidFill>
              </a:rPr>
              <a:t>Wyniki finansowe za 3Q23</a:t>
            </a:r>
          </a:p>
          <a:p>
            <a:pPr algn="ctr" eaLnBrk="0" hangingPunct="0"/>
            <a:br>
              <a:rPr lang="pl-PL" sz="4000" b="1" dirty="0">
                <a:solidFill>
                  <a:srgbClr val="663300"/>
                </a:solidFill>
              </a:rPr>
            </a:br>
            <a:endParaRPr lang="pl-PL" sz="2800" b="1" dirty="0">
              <a:solidFill>
                <a:srgbClr val="663300"/>
              </a:solidFill>
            </a:endParaRPr>
          </a:p>
          <a:p>
            <a:pPr algn="ctr" eaLnBrk="0" hangingPunct="0"/>
            <a:r>
              <a:rPr lang="pl-PL" sz="2800" dirty="0">
                <a:solidFill>
                  <a:srgbClr val="CC9900"/>
                </a:solidFill>
              </a:rPr>
              <a:t>Prezentacja analityczna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1FA1BB8C-583D-43A2-8BA6-080D52C6A754}"/>
              </a:ext>
            </a:extLst>
          </p:cNvPr>
          <p:cNvSpPr/>
          <p:nvPr/>
        </p:nvSpPr>
        <p:spPr>
          <a:xfrm>
            <a:off x="2286000" y="4633620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pl-PL" dirty="0">
                <a:solidFill>
                  <a:srgbClr val="663300"/>
                </a:solidFill>
              </a:rPr>
              <a:t>dr hab. Sebastian Buczek</a:t>
            </a:r>
          </a:p>
          <a:p>
            <a:pPr algn="ctr"/>
            <a:r>
              <a:rPr lang="pl-PL" dirty="0">
                <a:solidFill>
                  <a:srgbClr val="663300"/>
                </a:solidFill>
              </a:rPr>
              <a:t>Prezes Zarządu Quercus TFI S.A.</a:t>
            </a:r>
          </a:p>
        </p:txBody>
      </p:sp>
    </p:spTree>
    <p:extLst>
      <p:ext uri="{BB962C8B-B14F-4D97-AF65-F5344CB8AC3E}">
        <p14:creationId xmlns:p14="http://schemas.microsoft.com/office/powerpoint/2010/main" val="2154092204"/>
      </p:ext>
    </p:extLst>
  </p:cSld>
  <p:clrMapOvr>
    <a:masterClrMapping/>
  </p:clrMapOvr>
  <p:transition spd="slow">
    <p:wip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F430BB-7859-4045-81EA-E3CCFB4DE772}" type="slidenum"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971600" y="1700808"/>
            <a:ext cx="7776864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= 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Lokalny szczyt na rynkach akcji na k. lipca, poprawa wyników funduszy inwestycyjnych w br. i </a:t>
            </a:r>
            <a:r>
              <a:rPr kumimoji="0" lang="pl-PL" sz="1800" b="1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momentum</a:t>
            </a:r>
            <a:r>
              <a:rPr kumimoji="0" lang="pl-PL" sz="18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biznesowego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+ Mniejsza p</a:t>
            </a:r>
            <a:r>
              <a:rPr lang="pl-PL" dirty="0">
                <a:solidFill>
                  <a:srgbClr val="663300"/>
                </a:solidFill>
              </a:rPr>
              <a:t>r</a:t>
            </a:r>
            <a:r>
              <a:rPr kumimoji="0" lang="pl-PL" sz="1800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esja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konkurencyjna ze strony depozytów bankowych 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ze względu na spadek inflacji i obniżki stóp procentowych przez RPP </a:t>
            </a:r>
            <a:b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</a:b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do 5,75% na początku października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- </a:t>
            </a:r>
            <a:r>
              <a:rPr kumimoji="0" lang="pl-PL" sz="180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Wysoki poziom konkurencji na rynku TFI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, w tym preferowanie przez banki produktów własnych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607572" cy="85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Poprawa na rynku funduszy w Polsce w </a:t>
            </a:r>
            <a:r>
              <a:rPr lang="pl-PL" sz="2400" b="1" dirty="0">
                <a:solidFill>
                  <a:srgbClr val="663300"/>
                </a:solidFill>
              </a:rPr>
              <a:t>3Q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23</a:t>
            </a:r>
          </a:p>
        </p:txBody>
      </p:sp>
    </p:spTree>
    <p:extLst>
      <p:ext uri="{BB962C8B-B14F-4D97-AF65-F5344CB8AC3E}">
        <p14:creationId xmlns:p14="http://schemas.microsoft.com/office/powerpoint/2010/main" val="4069902889"/>
      </p:ext>
    </p:extLst>
  </p:cSld>
  <p:clrMapOvr>
    <a:masterClrMapping/>
  </p:clrMapOvr>
  <p:transition spd="med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F430BB-7859-4045-81EA-E3CCFB4DE772}" type="slidenum"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607572" cy="85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Solidne wyniki funduszy QUERCUS po 1-3Q23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C4A15DD3-774A-D7CA-A05F-A59689E3E06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48954257"/>
              </p:ext>
            </p:extLst>
          </p:nvPr>
        </p:nvGraphicFramePr>
        <p:xfrm>
          <a:off x="1619672" y="1268760"/>
          <a:ext cx="6047835" cy="41760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732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649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09642">
                  <a:extLst>
                    <a:ext uri="{9D8B030D-6E8A-4147-A177-3AD203B41FA5}">
                      <a16:colId xmlns:a16="http://schemas.microsoft.com/office/drawing/2014/main" val="3877632674"/>
                    </a:ext>
                  </a:extLst>
                </a:gridCol>
              </a:tblGrid>
              <a:tr h="60986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pl-PL" sz="1400" b="1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Subfundusz / fundusz</a:t>
                      </a:r>
                      <a:endParaRPr lang="pl-PL" sz="1400" b="1" dirty="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ea typeface="Times New Roman"/>
                        <a:cs typeface="Arial" panose="020B0604020202020204" pitchFamily="34" charset="0"/>
                      </a:endParaRPr>
                    </a:p>
                  </a:txBody>
                  <a:tcPr marL="37042" marR="37042" marT="793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Aktywa </a:t>
                      </a:r>
                      <a:br>
                        <a:rPr lang="pl-PL" sz="1400" b="1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lang="pl-PL" sz="1400" b="1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IX 2023 (mln zł)</a:t>
                      </a:r>
                    </a:p>
                  </a:txBody>
                  <a:tcPr marL="37042" marR="37042" marT="7938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Wynik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pl-PL" sz="1400" b="1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I-IX 2023</a:t>
                      </a:r>
                    </a:p>
                  </a:txBody>
                  <a:tcPr marL="0" marR="59796" marT="0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Global Growth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25,9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24,03%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Agresywny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437,9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22,11%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23638408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Absolute Return FIZ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46,2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17,41%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42867468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Stabilny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207,6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12,80%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6447086"/>
                  </a:ext>
                </a:extLst>
              </a:tr>
              <a:tr h="204213">
                <a:tc>
                  <a:txBody>
                    <a:bodyPr/>
                    <a:lstStyle/>
                    <a:p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Multistrategy FIZ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58,9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10,35%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00565279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Obligacji Skarbowych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367,4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9,23%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4438425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Ochrony Kapitału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1 054,0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9,16%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Dłużny Krótkoterminowy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447,5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9,08%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84527936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lev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103,1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8,40%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63482786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Global Balanced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226,0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6,87%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69890045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en-GB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Global Balanced Plus FIZ</a:t>
                      </a:r>
                      <a:endParaRPr lang="pl-PL" sz="140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ea typeface="Times New Roman" panose="02020603050405020304" pitchFamily="18" charset="0"/>
                        <a:cs typeface="Arial" panose="020B0604020202020204" pitchFamily="34" charset="0"/>
                      </a:endParaRP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45,4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5,81%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Acer Multistrategy FIZ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63,0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4,63%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883827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Gold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133,5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1,75%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70478734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short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46,7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-0,85%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10237565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QUERCUS Silver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53,6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-6,51%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06008964"/>
                  </a:ext>
                </a:extLst>
              </a:tr>
              <a:tr h="220014">
                <a:tc>
                  <a:txBody>
                    <a:bodyPr/>
                    <a:lstStyle/>
                    <a:p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Private Equity Multifund FIZ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5,5</a:t>
                      </a:r>
                    </a:p>
                  </a:txBody>
                  <a:tcPr marL="0" marR="71755" marT="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pl-PL" sz="14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Times New Roman" panose="02020603050405020304" pitchFamily="18" charset="0"/>
                          <a:cs typeface="Arial" panose="020B0604020202020204" pitchFamily="34" charset="0"/>
                        </a:rPr>
                        <a:t>-9,48%</a:t>
                      </a:r>
                    </a:p>
                  </a:txBody>
                  <a:tcPr marL="44450" marR="44450" marT="9525" marB="0"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77939204"/>
                  </a:ext>
                </a:extLst>
              </a:tr>
            </a:tbl>
          </a:graphicData>
        </a:graphic>
      </p:graphicFrame>
      <p:pic>
        <p:nvPicPr>
          <p:cNvPr id="3" name="Obraz 2">
            <a:hlinkClick r:id="rId2"/>
            <a:extLst>
              <a:ext uri="{FF2B5EF4-FFF2-40B4-BE49-F238E27FC236}">
                <a16:creationId xmlns:a16="http://schemas.microsoft.com/office/drawing/2014/main" id="{55DB2D5A-C351-41E3-F046-0F412EF8DEA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1" y="2119837"/>
            <a:ext cx="750750" cy="224703"/>
          </a:xfrm>
          <a:prstGeom prst="rect">
            <a:avLst/>
          </a:prstGeom>
        </p:spPr>
      </p:pic>
      <p:pic>
        <p:nvPicPr>
          <p:cNvPr id="4" name="Obraz 3">
            <a:hlinkClick r:id="rId4"/>
            <a:extLst>
              <a:ext uri="{FF2B5EF4-FFF2-40B4-BE49-F238E27FC236}">
                <a16:creationId xmlns:a16="http://schemas.microsoft.com/office/drawing/2014/main" id="{BBF7983A-5CE5-DF9A-8982-D21E82CEDF4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1" y="3211495"/>
            <a:ext cx="750750" cy="223955"/>
          </a:xfrm>
          <a:prstGeom prst="rect">
            <a:avLst/>
          </a:prstGeom>
        </p:spPr>
      </p:pic>
      <p:pic>
        <p:nvPicPr>
          <p:cNvPr id="5" name="Obraz 4">
            <a:hlinkClick r:id="rId2"/>
            <a:extLst>
              <a:ext uri="{FF2B5EF4-FFF2-40B4-BE49-F238E27FC236}">
                <a16:creationId xmlns:a16="http://schemas.microsoft.com/office/drawing/2014/main" id="{0C36EFA2-D8DD-7D2C-0820-ED2D514D205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381" y="3443305"/>
            <a:ext cx="750750" cy="224703"/>
          </a:xfrm>
          <a:prstGeom prst="rect">
            <a:avLst/>
          </a:prstGeom>
        </p:spPr>
      </p:pic>
      <p:pic>
        <p:nvPicPr>
          <p:cNvPr id="6" name="Obraz 5">
            <a:extLst>
              <a:ext uri="{FF2B5EF4-FFF2-40B4-BE49-F238E27FC236}">
                <a16:creationId xmlns:a16="http://schemas.microsoft.com/office/drawing/2014/main" id="{1570D365-D832-7A40-4A77-48524B7D635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71839" y="1889906"/>
            <a:ext cx="224097" cy="212605"/>
          </a:xfrm>
          <a:prstGeom prst="rect">
            <a:avLst/>
          </a:prstGeom>
        </p:spPr>
      </p:pic>
      <p:pic>
        <p:nvPicPr>
          <p:cNvPr id="7" name="Obraz 6">
            <a:extLst>
              <a:ext uri="{FF2B5EF4-FFF2-40B4-BE49-F238E27FC236}">
                <a16:creationId xmlns:a16="http://schemas.microsoft.com/office/drawing/2014/main" id="{F475FF20-270A-DC74-BE2A-B34D81620BC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7843" y="2102511"/>
            <a:ext cx="224097" cy="212605"/>
          </a:xfrm>
          <a:prstGeom prst="rect">
            <a:avLst/>
          </a:prstGeom>
        </p:spPr>
      </p:pic>
      <p:pic>
        <p:nvPicPr>
          <p:cNvPr id="8" name="Obraz 7">
            <a:extLst>
              <a:ext uri="{FF2B5EF4-FFF2-40B4-BE49-F238E27FC236}">
                <a16:creationId xmlns:a16="http://schemas.microsoft.com/office/drawing/2014/main" id="{22C9FEAF-6ECB-F446-83F0-FA3BD46F845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95936" y="3230700"/>
            <a:ext cx="224097" cy="212605"/>
          </a:xfrm>
          <a:prstGeom prst="rect">
            <a:avLst/>
          </a:prstGeom>
        </p:spPr>
      </p:pic>
      <p:pic>
        <p:nvPicPr>
          <p:cNvPr id="9" name="Obraz 8">
            <a:extLst>
              <a:ext uri="{FF2B5EF4-FFF2-40B4-BE49-F238E27FC236}">
                <a16:creationId xmlns:a16="http://schemas.microsoft.com/office/drawing/2014/main" id="{780A6C19-D467-1209-AFD4-B87E2C3F4F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2000" y="3435450"/>
            <a:ext cx="224097" cy="212605"/>
          </a:xfrm>
          <a:prstGeom prst="rect">
            <a:avLst/>
          </a:prstGeom>
        </p:spPr>
      </p:pic>
      <p:pic>
        <p:nvPicPr>
          <p:cNvPr id="10" name="Obraz 9">
            <a:hlinkClick r:id="rId7"/>
            <a:extLst>
              <a:ext uri="{FF2B5EF4-FFF2-40B4-BE49-F238E27FC236}">
                <a16:creationId xmlns:a16="http://schemas.microsoft.com/office/drawing/2014/main" id="{EBB61F6F-1738-10AE-1734-004EF34B774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8676" y="5924943"/>
            <a:ext cx="1289063" cy="295087"/>
          </a:xfrm>
          <a:prstGeom prst="rect">
            <a:avLst/>
          </a:prstGeom>
        </p:spPr>
      </p:pic>
      <p:sp>
        <p:nvSpPr>
          <p:cNvPr id="11" name="Prostokąt 10">
            <a:extLst>
              <a:ext uri="{FF2B5EF4-FFF2-40B4-BE49-F238E27FC236}">
                <a16:creationId xmlns:a16="http://schemas.microsoft.com/office/drawing/2014/main" id="{497F68FE-E02B-F114-E479-B5538F1340A8}"/>
              </a:ext>
            </a:extLst>
          </p:cNvPr>
          <p:cNvSpPr/>
          <p:nvPr/>
        </p:nvSpPr>
        <p:spPr>
          <a:xfrm>
            <a:off x="1619672" y="5950938"/>
            <a:ext cx="7204732" cy="3651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pl-PL" sz="8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Źródło: quercustfi.pl, 29.09.2023 r.</a:t>
            </a:r>
          </a:p>
          <a:p>
            <a:pPr marL="0" lvl="1" defTabSz="761970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800" kern="0" dirty="0">
                <a:solidFill>
                  <a:srgbClr val="663300"/>
                </a:solidFill>
                <a:latin typeface="Arial"/>
                <a:cs typeface="Arial" panose="020B0604020202020204" pitchFamily="34" charset="0"/>
              </a:rPr>
              <a:t>W</a:t>
            </a:r>
            <a:r>
              <a:rPr lang="pl-PL" sz="800" dirty="0">
                <a:solidFill>
                  <a:srgbClr val="663300"/>
                </a:solidFill>
                <a:latin typeface="Arial"/>
                <a:cs typeface="+mn-cs"/>
              </a:rPr>
              <a:t>yniki inwestycyjne mają charakter historyczny i nie stanowią gwarancji uzyskania podobnych w przyszłości.</a:t>
            </a:r>
            <a:endParaRPr lang="pl-PL" sz="800" kern="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1623908"/>
      </p:ext>
    </p:extLst>
  </p:cSld>
  <p:clrMapOvr>
    <a:masterClrMapping/>
  </p:clrMapOvr>
  <p:transition spd="med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F430BB-7859-4045-81EA-E3CCFB4DE772}" type="slidenum"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607572" cy="85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QUERCUS Ochrony Kapitału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dirty="0">
                <a:solidFill>
                  <a:srgbClr val="663300"/>
                </a:solidFill>
              </a:rPr>
              <a:t>liderem rankingu Analizy.pl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558FD45E-2D01-5A55-DBCD-ACABBBA250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3046" y="1403605"/>
            <a:ext cx="6057900" cy="44737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Obraz 2">
            <a:hlinkClick r:id="rId3"/>
            <a:extLst>
              <a:ext uri="{FF2B5EF4-FFF2-40B4-BE49-F238E27FC236}">
                <a16:creationId xmlns:a16="http://schemas.microsoft.com/office/drawing/2014/main" id="{81EB049E-299D-A83E-B989-7C9E54EFDEF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2296" y="2242379"/>
            <a:ext cx="750750" cy="223955"/>
          </a:xfrm>
          <a:prstGeom prst="rect">
            <a:avLst/>
          </a:prstGeom>
        </p:spPr>
      </p:pic>
      <p:sp>
        <p:nvSpPr>
          <p:cNvPr id="4" name="Prostokąt 3">
            <a:extLst>
              <a:ext uri="{FF2B5EF4-FFF2-40B4-BE49-F238E27FC236}">
                <a16:creationId xmlns:a16="http://schemas.microsoft.com/office/drawing/2014/main" id="{15140642-4A88-18BC-1E1A-2D5FA45D1795}"/>
              </a:ext>
            </a:extLst>
          </p:cNvPr>
          <p:cNvSpPr/>
          <p:nvPr/>
        </p:nvSpPr>
        <p:spPr>
          <a:xfrm>
            <a:off x="1363045" y="5950939"/>
            <a:ext cx="7461359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 fontAlgn="auto">
              <a:spcBef>
                <a:spcPts val="0"/>
              </a:spcBef>
              <a:spcAft>
                <a:spcPts val="0"/>
              </a:spcAft>
            </a:pPr>
            <a:r>
              <a:rPr lang="pl-PL" sz="8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Źródło: </a:t>
            </a:r>
            <a:r>
              <a:rPr lang="pl-PL" sz="8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Ranking funduszy inwestycyjnych (sierpień 2023) - Analizy.pl</a:t>
            </a:r>
            <a:r>
              <a:rPr lang="pl-PL" sz="8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6.09.2023 r. </a:t>
            </a:r>
          </a:p>
          <a:p>
            <a:pPr marL="0" lvl="1" defTabSz="761970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800" kern="0" dirty="0">
                <a:solidFill>
                  <a:srgbClr val="663300"/>
                </a:solidFill>
                <a:latin typeface="Arial"/>
                <a:cs typeface="Arial" panose="020B0604020202020204" pitchFamily="34" charset="0"/>
              </a:rPr>
              <a:t>W</a:t>
            </a:r>
            <a:r>
              <a:rPr lang="pl-PL" sz="800" dirty="0">
                <a:solidFill>
                  <a:srgbClr val="663300"/>
                </a:solidFill>
                <a:latin typeface="Arial"/>
                <a:cs typeface="+mn-cs"/>
              </a:rPr>
              <a:t>yniki inwestycyjne mają charakter historyczny i nie stanowią gwarancji uzyskania podobnych w przyszłości.</a:t>
            </a:r>
            <a:endParaRPr lang="pl-PL" sz="800" kern="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862755"/>
      </p:ext>
    </p:extLst>
  </p:cSld>
  <p:clrMapOvr>
    <a:masterClrMapping/>
  </p:clrMapOvr>
  <p:transition spd="med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F430BB-7859-4045-81EA-E3CCFB4DE772}" type="slidenum"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607572" cy="85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QUERCUS Agresywny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sz="2400" b="1" dirty="0">
                <a:solidFill>
                  <a:srgbClr val="663300"/>
                </a:solidFill>
              </a:rPr>
              <a:t>liderem rankingu Pulsu Biznesu</a:t>
            </a:r>
            <a:endParaRPr kumimoji="0" lang="pl-PL" sz="2400" b="1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pic>
        <p:nvPicPr>
          <p:cNvPr id="5" name="Obraz 4">
            <a:extLst>
              <a:ext uri="{FF2B5EF4-FFF2-40B4-BE49-F238E27FC236}">
                <a16:creationId xmlns:a16="http://schemas.microsoft.com/office/drawing/2014/main" id="{D2C5F5F1-4551-57CB-2DFB-D5E6D60CFB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7799" y="1844824"/>
            <a:ext cx="7755265" cy="3517769"/>
          </a:xfrm>
          <a:prstGeom prst="rect">
            <a:avLst/>
          </a:prstGeom>
        </p:spPr>
      </p:pic>
      <p:pic>
        <p:nvPicPr>
          <p:cNvPr id="6" name="Obraz 5">
            <a:hlinkClick r:id="rId3"/>
            <a:extLst>
              <a:ext uri="{FF2B5EF4-FFF2-40B4-BE49-F238E27FC236}">
                <a16:creationId xmlns:a16="http://schemas.microsoft.com/office/drawing/2014/main" id="{9ECBCAAB-F4A0-7848-6165-962D88ABEA3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365" y="2620906"/>
            <a:ext cx="750750" cy="224703"/>
          </a:xfrm>
          <a:prstGeom prst="rect">
            <a:avLst/>
          </a:prstGeom>
        </p:spPr>
      </p:pic>
      <p:sp>
        <p:nvSpPr>
          <p:cNvPr id="7" name="Prostokąt 6">
            <a:extLst>
              <a:ext uri="{FF2B5EF4-FFF2-40B4-BE49-F238E27FC236}">
                <a16:creationId xmlns:a16="http://schemas.microsoft.com/office/drawing/2014/main" id="{DC6E8839-E29B-40D4-E2C5-82CBF24CBD30}"/>
              </a:ext>
            </a:extLst>
          </p:cNvPr>
          <p:cNvSpPr/>
          <p:nvPr/>
        </p:nvSpPr>
        <p:spPr>
          <a:xfrm>
            <a:off x="757799" y="5950940"/>
            <a:ext cx="8066606" cy="3631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lvl="1" defTabSz="761970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8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Źródło: </a:t>
            </a:r>
            <a:r>
              <a:rPr lang="pl-PL" sz="800" u="sng" dirty="0">
                <a:solidFill>
                  <a:srgbClr val="0563C1"/>
                </a:solidFill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  <a:hlinkClick r:id="rId5"/>
              </a:rPr>
              <a:t>Jakie fundusze inwestycyjne są najlepsze? Wskazujemy które warto wybrać - Puls Biznesu - pb.pl</a:t>
            </a:r>
            <a:r>
              <a:rPr lang="pl-PL" sz="8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17.09.2023 r. </a:t>
            </a:r>
          </a:p>
          <a:p>
            <a:pPr marL="0" lvl="1" defTabSz="761970" eaLnBrk="0" fontAlgn="auto" hangingPunct="0">
              <a:spcBef>
                <a:spcPct val="20000"/>
              </a:spcBef>
              <a:spcAft>
                <a:spcPts val="0"/>
              </a:spcAft>
              <a:defRPr/>
            </a:pPr>
            <a:r>
              <a:rPr lang="pl-PL" sz="800" kern="0" dirty="0">
                <a:solidFill>
                  <a:srgbClr val="663300"/>
                </a:solidFill>
                <a:latin typeface="Arial"/>
                <a:cs typeface="Arial" panose="020B0604020202020204" pitchFamily="34" charset="0"/>
              </a:rPr>
              <a:t>W</a:t>
            </a:r>
            <a:r>
              <a:rPr lang="pl-PL" sz="800" dirty="0">
                <a:solidFill>
                  <a:srgbClr val="663300"/>
                </a:solidFill>
                <a:latin typeface="Arial"/>
                <a:cs typeface="+mn-cs"/>
              </a:rPr>
              <a:t>yniki inwestycyjne mają charakter historyczny i nie stanowią gwarancji uzyskania podobnych w przyszłości.</a:t>
            </a:r>
            <a:endParaRPr lang="pl-PL" sz="800" kern="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2419071"/>
      </p:ext>
    </p:extLst>
  </p:cSld>
  <p:clrMapOvr>
    <a:masterClrMapping/>
  </p:clrMapOvr>
  <p:transition spd="med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/>
          <p:cNvSpPr/>
          <p:nvPr/>
        </p:nvSpPr>
        <p:spPr>
          <a:xfrm>
            <a:off x="0" y="1473770"/>
            <a:ext cx="91440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1" indent="12700" algn="ctr" defTabSz="914400" rtl="0" eaLnBrk="0" fontAlgn="auto" latinLnBrk="0" hangingPunct="0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1800" b="1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AUM wzrosły w 3Q23 do 3,82 mld zł</a:t>
            </a:r>
            <a:r>
              <a:rPr lang="pl-PL" b="1" kern="0" dirty="0">
                <a:solidFill>
                  <a:srgbClr val="663300"/>
                </a:solidFill>
              </a:rPr>
              <a:t>, </a:t>
            </a:r>
            <a:r>
              <a:rPr lang="pl-PL" b="1" kern="0" dirty="0">
                <a:solidFill>
                  <a:srgbClr val="FF0000"/>
                </a:solidFill>
              </a:rPr>
              <a:t>+25% </a:t>
            </a:r>
            <a:r>
              <a:rPr lang="pl-PL" b="1" kern="0" dirty="0" err="1">
                <a:solidFill>
                  <a:srgbClr val="FF0000"/>
                </a:solidFill>
              </a:rPr>
              <a:t>ytd</a:t>
            </a:r>
            <a:endParaRPr kumimoji="0" lang="pl-PL" sz="1800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7" name="Rectangle 4"/>
          <p:cNvSpPr>
            <a:spLocks noChangeArrowheads="1"/>
          </p:cNvSpPr>
          <p:nvPr/>
        </p:nvSpPr>
        <p:spPr bwMode="auto">
          <a:xfrm>
            <a:off x="179512" y="0"/>
            <a:ext cx="7560840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Aktywa pod zarządzaniem (AUM) Quercus TFI S.A.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473A201A-52FE-4ECD-95E6-20E5EFAAC6C2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7</a:t>
            </a:fld>
            <a:endParaRPr lang="pl-PL" dirty="0"/>
          </a:p>
        </p:txBody>
      </p:sp>
      <p:pic>
        <p:nvPicPr>
          <p:cNvPr id="4" name="Obraz 3">
            <a:extLst>
              <a:ext uri="{FF2B5EF4-FFF2-40B4-BE49-F238E27FC236}">
                <a16:creationId xmlns:a16="http://schemas.microsoft.com/office/drawing/2014/main" id="{CD62C99E-12EF-F894-E61B-B50938F2C62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2877" y="1872693"/>
            <a:ext cx="8395224" cy="4264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659086"/>
      </p:ext>
    </p:extLst>
  </p:cSld>
  <p:clrMapOvr>
    <a:masterClrMapping/>
  </p:clrMapOvr>
  <p:transition spd="med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9F430BB-7859-4045-81EA-E3CCFB4DE772}" type="slidenum">
              <a:rPr lang="pl-PL" sz="1200">
                <a:solidFill>
                  <a:srgbClr val="898989"/>
                </a:solidFill>
                <a:latin typeface="Calibri" pitchFamily="34" charset="0"/>
              </a:rPr>
              <a:pPr algn="r"/>
              <a:t>8</a:t>
            </a:fld>
            <a:endParaRPr lang="pl-PL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9512" y="0"/>
            <a:ext cx="755860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Miesięczne napływy netto do naszych produktów w latach 2020-2023</a:t>
            </a:r>
          </a:p>
        </p:txBody>
      </p:sp>
      <p:graphicFrame>
        <p:nvGraphicFramePr>
          <p:cNvPr id="4" name="Wykres 3">
            <a:extLst>
              <a:ext uri="{FF2B5EF4-FFF2-40B4-BE49-F238E27FC236}">
                <a16:creationId xmlns:a16="http://schemas.microsoft.com/office/drawing/2014/main" id="{E606E085-907C-4B3D-89BD-1B2A67BC4DB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09247226"/>
              </p:ext>
            </p:extLst>
          </p:nvPr>
        </p:nvGraphicFramePr>
        <p:xfrm>
          <a:off x="539552" y="1095374"/>
          <a:ext cx="7776864" cy="46672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54796616"/>
      </p:ext>
    </p:extLst>
  </p:cSld>
  <p:clrMapOvr>
    <a:masterClrMapping/>
  </p:clrMapOvr>
  <p:transition spd="med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9F430BB-7859-4045-81EA-E3CCFB4DE772}" type="slidenum">
              <a:rPr kumimoji="0" lang="pl-PL" sz="12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Calibri" pitchFamily="34" charset="0"/>
                <a:ea typeface="+mn-ea"/>
                <a:cs typeface="Arial" charset="0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pl-PL" sz="12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Calibri" pitchFamily="34" charset="0"/>
              <a:ea typeface="+mn-ea"/>
              <a:cs typeface="Arial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901722" y="980728"/>
            <a:ext cx="7990758" cy="51845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>
              <a:solidFill>
                <a:srgbClr val="663300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b="1" dirty="0">
                <a:solidFill>
                  <a:srgbClr val="663300"/>
                </a:solidFill>
              </a:rPr>
              <a:t>DI </a:t>
            </a:r>
            <a:r>
              <a:rPr lang="pl-PL" b="1" dirty="0" err="1">
                <a:solidFill>
                  <a:srgbClr val="663300"/>
                </a:solidFill>
              </a:rPr>
              <a:t>Xelion</a:t>
            </a:r>
            <a:r>
              <a:rPr lang="pl-PL" b="1" dirty="0">
                <a:solidFill>
                  <a:srgbClr val="663300"/>
                </a:solidFill>
              </a:rPr>
              <a:t> – największy niezależny dystrybutor funduszy inwestycyjnych w Polsce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>
              <a:solidFill>
                <a:srgbClr val="663300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663300"/>
                </a:solidFill>
              </a:rPr>
              <a:t>W grupie Quercus TFI S.A. od 29 X 2021 r., udział 75%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>
              <a:solidFill>
                <a:srgbClr val="663300"/>
              </a:solidFill>
            </a:endParaRPr>
          </a:p>
          <a:p>
            <a:pPr marL="342900" lvl="0" indent="-342900">
              <a:spcBef>
                <a:spcPct val="20000"/>
              </a:spcBef>
              <a:defRPr/>
            </a:pPr>
            <a:r>
              <a:rPr lang="pl-PL" dirty="0">
                <a:solidFill>
                  <a:srgbClr val="663300"/>
                </a:solidFill>
              </a:rPr>
              <a:t>Sieć sprzedaży 167 osób</a:t>
            </a:r>
            <a:endParaRPr lang="pl-PL" sz="1200" dirty="0">
              <a:solidFill>
                <a:srgbClr val="663300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663300"/>
                </a:solidFill>
              </a:rPr>
              <a:t>Aktywa pod administracją na 3Q23: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pl-PL" dirty="0">
                <a:solidFill>
                  <a:srgbClr val="663300"/>
                </a:solidFill>
              </a:rPr>
              <a:t>fundusze inwestycyjne i inne instrumenty finansowe 3,8 mld zł, +12% r/r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indent="-342900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pl-PL" dirty="0">
                <a:solidFill>
                  <a:srgbClr val="663300"/>
                </a:solidFill>
              </a:rPr>
              <a:t>w</a:t>
            </a:r>
            <a:r>
              <a:rPr kumimoji="0" lang="pl-PL" sz="1800" b="0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ramach usługi zarządzania aktywami </a:t>
            </a:r>
            <a:r>
              <a:rPr lang="pl-PL" dirty="0">
                <a:solidFill>
                  <a:srgbClr val="663300"/>
                </a:solidFill>
              </a:rPr>
              <a:t>1,6 mld zł, +31% r/r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663300"/>
                </a:solidFill>
              </a:rPr>
              <a:t>Wyniki 1-3Q23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663300"/>
                </a:solidFill>
              </a:rPr>
              <a:t>Przychody prowizyjne 36,9 mln zł, -1% r/r, zysk netto 1,9 mln zł, +11% r/r, kapitał własny 17,3 mln zł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l-PL" dirty="0">
              <a:solidFill>
                <a:srgbClr val="663300"/>
              </a:solidFill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l-PL" dirty="0">
                <a:solidFill>
                  <a:srgbClr val="663300"/>
                </a:solidFill>
              </a:rPr>
              <a:t> </a:t>
            </a: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l-PL" sz="18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charset="0"/>
              <a:ea typeface="+mn-ea"/>
              <a:cs typeface="Arial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607572" cy="85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Dom Inwestycyjny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Xelion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 sp. z o.o. (DI </a:t>
            </a:r>
            <a:r>
              <a:rPr kumimoji="0" lang="pl-PL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Xelion</a:t>
            </a:r>
            <a:r>
              <a:rPr kumimoji="0" lang="pl-PL" sz="2400" b="1" i="0" u="none" strike="noStrike" kern="120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4237360344"/>
      </p:ext>
    </p:extLst>
  </p:cSld>
  <p:clrMapOvr>
    <a:masterClrMapping/>
  </p:clrMapOvr>
  <p:transition spd="med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9512" y="404664"/>
            <a:ext cx="7631236" cy="5285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Skonsolidowane sprawozdanie z zysków lub strat</a:t>
            </a:r>
          </a:p>
          <a:p>
            <a:r>
              <a:rPr lang="pl-PL" sz="2400" b="1" dirty="0">
                <a:solidFill>
                  <a:srgbClr val="663300"/>
                </a:solidFill>
              </a:rPr>
              <a:t>Zysk skonsolidowany </a:t>
            </a:r>
            <a:r>
              <a:rPr lang="pl-PL" sz="2400" b="1" dirty="0">
                <a:solidFill>
                  <a:srgbClr val="FF0000"/>
                </a:solidFill>
              </a:rPr>
              <a:t>+60% r/r w 3Q23</a:t>
            </a:r>
          </a:p>
          <a:p>
            <a:endParaRPr lang="pl-PL" sz="2400" b="1" dirty="0">
              <a:solidFill>
                <a:srgbClr val="FF0000"/>
              </a:solidFill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1071538" y="404664"/>
            <a:ext cx="7747918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pl-PL">
              <a:solidFill>
                <a:srgbClr val="000000"/>
              </a:solidFill>
              <a:latin typeface="Arial" pitchFamily="34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F57D2CF1-6A7A-4D20-9141-F265FD0B6FBA}"/>
              </a:ext>
            </a:extLst>
          </p:cNvPr>
          <p:cNvSpPr/>
          <p:nvPr/>
        </p:nvSpPr>
        <p:spPr>
          <a:xfrm>
            <a:off x="827584" y="5800248"/>
            <a:ext cx="777203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1400" dirty="0">
                <a:solidFill>
                  <a:srgbClr val="663300"/>
                </a:solidFill>
                <a:latin typeface="Arial"/>
              </a:rPr>
              <a:t>Wyniki uwzględniają wpływ ekspozycji na obligacje </a:t>
            </a:r>
            <a:r>
              <a:rPr lang="pl-PL" sz="1400" dirty="0" err="1">
                <a:solidFill>
                  <a:srgbClr val="663300"/>
                </a:solidFill>
                <a:latin typeface="Arial"/>
              </a:rPr>
              <a:t>Capitea</a:t>
            </a:r>
            <a:r>
              <a:rPr lang="pl-PL" sz="1400" dirty="0">
                <a:solidFill>
                  <a:srgbClr val="663300"/>
                </a:solidFill>
                <a:latin typeface="Arial"/>
              </a:rPr>
              <a:t> S.A. (d. GetBack S.A.) w wysokości: </a:t>
            </a:r>
            <a:br>
              <a:rPr lang="pl-PL" sz="1400" dirty="0">
                <a:solidFill>
                  <a:srgbClr val="663300"/>
                </a:solidFill>
                <a:latin typeface="Arial"/>
              </a:rPr>
            </a:br>
            <a:r>
              <a:rPr lang="pl-PL" sz="1400" dirty="0">
                <a:solidFill>
                  <a:srgbClr val="663300"/>
                </a:solidFill>
                <a:latin typeface="Arial"/>
              </a:rPr>
              <a:t>+0,1 mln zł w 3Q23 i -0,3 mln zł w 3Q22</a:t>
            </a:r>
          </a:p>
        </p:txBody>
      </p:sp>
      <p:sp>
        <p:nvSpPr>
          <p:cNvPr id="7" name="Symbol zastępczy numeru slajdu 3">
            <a:extLst>
              <a:ext uri="{FF2B5EF4-FFF2-40B4-BE49-F238E27FC236}">
                <a16:creationId xmlns:a16="http://schemas.microsoft.com/office/drawing/2014/main" id="{E9147A0D-0EF2-4503-83BA-E3B9AC377AFE}"/>
              </a:ext>
            </a:extLst>
          </p:cNvPr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9F430BB-7859-4045-81EA-E3CCFB4DE772}" type="slidenum">
              <a:rPr lang="pl-PL" sz="1200">
                <a:solidFill>
                  <a:srgbClr val="898989"/>
                </a:solidFill>
                <a:latin typeface="Calibri" pitchFamily="34" charset="0"/>
              </a:rPr>
              <a:pPr algn="r"/>
              <a:t>10</a:t>
            </a:fld>
            <a:endParaRPr lang="pl-PL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5BC7B1EC-915B-22B5-3A73-21E2BEFC618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98618483"/>
              </p:ext>
            </p:extLst>
          </p:nvPr>
        </p:nvGraphicFramePr>
        <p:xfrm>
          <a:off x="827584" y="1524168"/>
          <a:ext cx="7772030" cy="4136548"/>
        </p:xfrm>
        <a:graphic>
          <a:graphicData uri="http://schemas.openxmlformats.org/drawingml/2006/table">
            <a:tbl>
              <a:tblPr/>
              <a:tblGrid>
                <a:gridCol w="3928443">
                  <a:extLst>
                    <a:ext uri="{9D8B030D-6E8A-4147-A177-3AD203B41FA5}">
                      <a16:colId xmlns:a16="http://schemas.microsoft.com/office/drawing/2014/main" val="36283273"/>
                    </a:ext>
                  </a:extLst>
                </a:gridCol>
                <a:gridCol w="978320">
                  <a:extLst>
                    <a:ext uri="{9D8B030D-6E8A-4147-A177-3AD203B41FA5}">
                      <a16:colId xmlns:a16="http://schemas.microsoft.com/office/drawing/2014/main" val="1105460848"/>
                    </a:ext>
                  </a:extLst>
                </a:gridCol>
                <a:gridCol w="955089">
                  <a:extLst>
                    <a:ext uri="{9D8B030D-6E8A-4147-A177-3AD203B41FA5}">
                      <a16:colId xmlns:a16="http://schemas.microsoft.com/office/drawing/2014/main" val="1677459060"/>
                    </a:ext>
                  </a:extLst>
                </a:gridCol>
                <a:gridCol w="955089">
                  <a:extLst>
                    <a:ext uri="{9D8B030D-6E8A-4147-A177-3AD203B41FA5}">
                      <a16:colId xmlns:a16="http://schemas.microsoft.com/office/drawing/2014/main" val="2542176459"/>
                    </a:ext>
                  </a:extLst>
                </a:gridCol>
                <a:gridCol w="955089">
                  <a:extLst>
                    <a:ext uri="{9D8B030D-6E8A-4147-A177-3AD203B41FA5}">
                      <a16:colId xmlns:a16="http://schemas.microsoft.com/office/drawing/2014/main" val="1974652107"/>
                    </a:ext>
                  </a:extLst>
                </a:gridCol>
              </a:tblGrid>
              <a:tr h="18521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3Q2023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/>
                        </a:rPr>
                        <a:t>3Q2022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1-3Q2023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1-3Q2022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pl-PL" sz="12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22030334"/>
                  </a:ext>
                </a:extLst>
              </a:tr>
              <a:tr h="18521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(dane w tys. zł) 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948A5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6870213"/>
                  </a:ext>
                </a:extLst>
              </a:tr>
              <a:tr h="185210">
                <a:tc>
                  <a:txBody>
                    <a:bodyPr/>
                    <a:lstStyle/>
                    <a:p>
                      <a:pPr algn="l" rtl="0" fontAlgn="ctr"/>
                      <a:r>
                        <a:rPr lang="pl-PL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zcionka tekstu podstawowego"/>
                        </a:rPr>
                        <a:t> </a:t>
                      </a:r>
                    </a:p>
                  </a:txBody>
                  <a:tcPr marL="7568" marR="7568" marT="7568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48A54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413876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Przychody z działalności operacyjnej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25 178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21 983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69 892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73 305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71068415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Przychody z tyt. świadczonych usług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25 066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21 200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69 546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70 229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31863174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Pozostałe przychody operacyjne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3 076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32247655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Koszty działalności operacyjnej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21 521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18 400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62 593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60 057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89186217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Koszty dystrybucji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10 129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8 502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28 941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29 934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5813955"/>
                  </a:ext>
                </a:extLst>
              </a:tr>
              <a:tr h="219415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Świadczenia pracownicze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5 657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5 172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16 595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15 852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24111874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Amortyzacja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1 082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2 744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3 369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57987480"/>
                  </a:ext>
                </a:extLst>
              </a:tr>
              <a:tr h="187377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Usługi obce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1 551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1 462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4 686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4 455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68343445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Pozostałe koszty operacyjne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3 251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2 182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9 627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6 447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66684183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Wynik na działalności operacyjnej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3 657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3 583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7 299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13 248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19517721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Przychody finansowe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2 623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870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8 438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1 760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8167143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Koszty finansowe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161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737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1 753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9830331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Zysk (strata) brutto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6 119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3 716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15 482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13 255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8266667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Podatek dochodowy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1 274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3 050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2 284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3705022"/>
                  </a:ext>
                </a:extLst>
              </a:tr>
              <a:tr h="186684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Zysk (strata) netto z działalności kontynuowanej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4 845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3 102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12 432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10 971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43751832"/>
                  </a:ext>
                </a:extLst>
              </a:tr>
              <a:tr h="216638">
                <a:tc>
                  <a:txBody>
                    <a:bodyPr/>
                    <a:lstStyle/>
                    <a:p>
                      <a:pPr marL="0" marR="0" lvl="0" indent="0" algn="l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Zysk (strata) netto przypadający akcjonariuszom jednostki dominującej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4 652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400" b="1" i="0" u="none" strike="noStrike" kern="1200" dirty="0">
                          <a:solidFill>
                            <a:srgbClr val="FF00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2 907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11 967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10 609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60126400"/>
                  </a:ext>
                </a:extLst>
              </a:tr>
              <a:tr h="187998">
                <a:tc>
                  <a:txBody>
                    <a:bodyPr/>
                    <a:lstStyle/>
                    <a:p>
                      <a:pPr marL="0" algn="l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Zysk (strata) netto przypadający udziałom niekontrolującym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4BD97"/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362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46097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2699728"/>
      </p:ext>
    </p:extLst>
  </p:cSld>
  <p:clrMapOvr>
    <a:masterClrMapping/>
  </p:clrMapOvr>
  <p:transition spd="med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9F430BB-7859-4045-81EA-E3CCFB4DE772}" type="slidenum">
              <a:rPr lang="pl-PL" sz="1200">
                <a:solidFill>
                  <a:srgbClr val="898989"/>
                </a:solidFill>
                <a:latin typeface="Calibri" pitchFamily="34" charset="0"/>
              </a:rPr>
              <a:pPr algn="r"/>
              <a:t>11</a:t>
            </a:fld>
            <a:endParaRPr lang="pl-PL" sz="1200" dirty="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179512" y="0"/>
            <a:ext cx="655272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Skonsolidowane sprawozdanie z sytuacji finansowej – aktywa </a:t>
            </a: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475655" y="5354414"/>
            <a:ext cx="7211145" cy="10989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endParaRPr lang="pl-PL" sz="1600" b="1" dirty="0">
              <a:solidFill>
                <a:srgbClr val="663300"/>
              </a:solidFill>
              <a:latin typeface="Arial"/>
            </a:endParaRPr>
          </a:p>
          <a:p>
            <a:pPr algn="just"/>
            <a:endParaRPr lang="pl-PL" sz="1400" dirty="0">
              <a:solidFill>
                <a:srgbClr val="FF0000"/>
              </a:solidFill>
              <a:latin typeface="Arial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7A6156C-EEBA-4960-7B97-7BB414C7825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57685623"/>
              </p:ext>
            </p:extLst>
          </p:nvPr>
        </p:nvGraphicFramePr>
        <p:xfrm>
          <a:off x="899592" y="1411737"/>
          <a:ext cx="7116709" cy="4492138"/>
        </p:xfrm>
        <a:graphic>
          <a:graphicData uri="http://schemas.openxmlformats.org/drawingml/2006/table">
            <a:tbl>
              <a:tblPr firstRow="1"/>
              <a:tblGrid>
                <a:gridCol w="4956175">
                  <a:extLst>
                    <a:ext uri="{9D8B030D-6E8A-4147-A177-3AD203B41FA5}">
                      <a16:colId xmlns:a16="http://schemas.microsoft.com/office/drawing/2014/main" val="3546751825"/>
                    </a:ext>
                  </a:extLst>
                </a:gridCol>
                <a:gridCol w="1080413">
                  <a:extLst>
                    <a:ext uri="{9D8B030D-6E8A-4147-A177-3AD203B41FA5}">
                      <a16:colId xmlns:a16="http://schemas.microsoft.com/office/drawing/2014/main" val="1526804722"/>
                    </a:ext>
                  </a:extLst>
                </a:gridCol>
                <a:gridCol w="1080121">
                  <a:extLst>
                    <a:ext uri="{9D8B030D-6E8A-4147-A177-3AD203B41FA5}">
                      <a16:colId xmlns:a16="http://schemas.microsoft.com/office/drawing/2014/main" val="3294617723"/>
                    </a:ext>
                  </a:extLst>
                </a:gridCol>
              </a:tblGrid>
              <a:tr h="282021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(dane w tys. zł)</a:t>
                      </a:r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Calibri"/>
                        </a:rPr>
                        <a:t> </a:t>
                      </a:r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Dane na dzień</a:t>
                      </a:r>
                      <a:r>
                        <a:rPr lang="pl-PL" sz="12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pl-PL" sz="1400" b="1" i="0" u="none" strike="noStrike" dirty="0">
                        <a:solidFill>
                          <a:srgbClr val="6633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69404345"/>
                  </a:ext>
                </a:extLst>
              </a:tr>
              <a:tr h="372322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30.09.2023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30.09.2022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4561076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157 198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168 382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94605456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 trwałe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1" i="0" u="none" strike="noStrike" kern="12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96 204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83 386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25373186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Rzeczowe aktywa trwale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6 548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2 842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3331091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Wartości niematerialne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6 265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6 738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88987075"/>
                  </a:ext>
                </a:extLst>
              </a:tr>
              <a:tr h="34572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 finansowe wyceniane w wartości godziwej przez inne całkowite dochody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pl-PL" sz="1200" b="0" i="0" u="none" strike="noStrike" kern="1200" dirty="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2 233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2 227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29118099"/>
                  </a:ext>
                </a:extLst>
              </a:tr>
              <a:tr h="34572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 finansowe wyceniane w wartości godziwej przez wynik finansowy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pl-PL" sz="1200" b="0" i="0" u="none" strike="noStrike" kern="1200" dirty="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66 059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56 682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69084097"/>
                  </a:ext>
                </a:extLst>
              </a:tr>
              <a:tr h="32828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 finansowe wyceniane w według zamortyzowanego kosztu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pl-PL" sz="1200" b="0" i="0" u="none" strike="noStrike" kern="1200" dirty="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14 519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14 509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47706631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 z tytułu odroczonego podatku dochodowego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2425208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Inne aktywa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580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388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26008830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200" b="1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 obrotowe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60 994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84 996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1279591"/>
                  </a:ext>
                </a:extLst>
              </a:tr>
              <a:tr h="32828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Aktywa finansowe wyceniane w wartości godziwej przez wynik finansowy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endParaRPr lang="pl-PL" sz="1200" b="0" i="0" u="none" strike="noStrike" kern="120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  <a:endParaRPr lang="pl-PL" sz="1200" b="0" i="0" u="none" strike="noStrike" kern="1200" dirty="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22491065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Należności z tyt. dostaw i usług oraz pozostałe należności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10 795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/>
                          <a:ea typeface="+mn-ea"/>
                          <a:cs typeface="+mn-cs"/>
                        </a:rPr>
                        <a:t>9 543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9403263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Inne aktywa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818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916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92231546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Należności z tytułu bieżącego podatku dochodowego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4976521"/>
                  </a:ext>
                </a:extLst>
              </a:tr>
              <a:tr h="218235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Środki pieniężne i ich ekwiwalenty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ctr" latinLnBrk="0" hangingPunct="1"/>
                      <a:r>
                        <a:rPr lang="pl-PL" sz="1200" b="0" i="0" u="none" strike="noStrike" kern="1200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49 381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/>
                        </a:rPr>
                        <a:t>74 537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1962666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881751568"/>
      </p:ext>
    </p:extLst>
  </p:cSld>
  <p:clrMapOvr>
    <a:masterClrMapping/>
  </p:clrMapOvr>
  <p:transition spd="med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9F430BB-7859-4045-81EA-E3CCFB4DE772}" type="slidenum">
              <a:rPr lang="pl-PL" sz="1200">
                <a:solidFill>
                  <a:srgbClr val="898989"/>
                </a:solidFill>
                <a:latin typeface="Calibri" pitchFamily="34" charset="0"/>
              </a:rPr>
              <a:pPr algn="r"/>
              <a:t>12</a:t>
            </a:fld>
            <a:endParaRPr lang="pl-PL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51520" y="332656"/>
            <a:ext cx="7368480" cy="3130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Skonsolidowane sprawozdanie z sytuacji finansowej – zobowiązania i kapitał własny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409EB721-BD6F-401D-982D-FBC23FCA3B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75655" y="5238678"/>
            <a:ext cx="7211145" cy="7106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just"/>
            <a:endParaRPr lang="pl-PL" sz="1400" dirty="0">
              <a:solidFill>
                <a:srgbClr val="FF0000"/>
              </a:solidFill>
              <a:latin typeface="Arial"/>
            </a:endParaRP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5BCFBB4-E8D1-EA45-AE37-7195F30141C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65795384"/>
              </p:ext>
            </p:extLst>
          </p:nvPr>
        </p:nvGraphicFramePr>
        <p:xfrm>
          <a:off x="1186059" y="1042216"/>
          <a:ext cx="6771881" cy="5303611"/>
        </p:xfrm>
        <a:graphic>
          <a:graphicData uri="http://schemas.openxmlformats.org/drawingml/2006/table">
            <a:tbl>
              <a:tblPr/>
              <a:tblGrid>
                <a:gridCol w="4716463">
                  <a:extLst>
                    <a:ext uri="{9D8B030D-6E8A-4147-A177-3AD203B41FA5}">
                      <a16:colId xmlns:a16="http://schemas.microsoft.com/office/drawing/2014/main" val="1867030768"/>
                    </a:ext>
                  </a:extLst>
                </a:gridCol>
                <a:gridCol w="1027709">
                  <a:extLst>
                    <a:ext uri="{9D8B030D-6E8A-4147-A177-3AD203B41FA5}">
                      <a16:colId xmlns:a16="http://schemas.microsoft.com/office/drawing/2014/main" val="4291629893"/>
                    </a:ext>
                  </a:extLst>
                </a:gridCol>
                <a:gridCol w="1027709">
                  <a:extLst>
                    <a:ext uri="{9D8B030D-6E8A-4147-A177-3AD203B41FA5}">
                      <a16:colId xmlns:a16="http://schemas.microsoft.com/office/drawing/2014/main" val="1790620374"/>
                    </a:ext>
                  </a:extLst>
                </a:gridCol>
              </a:tblGrid>
              <a:tr h="297976">
                <a:tc rowSpan="2">
                  <a:txBody>
                    <a:bodyPr/>
                    <a:lstStyle/>
                    <a:p>
                      <a:pPr algn="l" rtl="0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(dane w tys. zł)</a:t>
                      </a:r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Calibri"/>
                        </a:rPr>
                        <a:t> </a:t>
                      </a:r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Dane na dzień</a:t>
                      </a:r>
                      <a:r>
                        <a:rPr lang="pl-PL" sz="1200" b="0" i="0" u="none" strike="noStrike" dirty="0">
                          <a:solidFill>
                            <a:schemeClr val="bg1"/>
                          </a:solidFill>
                          <a:latin typeface="Calibri"/>
                        </a:rPr>
                        <a:t> </a:t>
                      </a:r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pl-PL" sz="1400" b="1" i="0" u="none" strike="noStrike" dirty="0">
                        <a:solidFill>
                          <a:srgbClr val="663300"/>
                        </a:solidFill>
                        <a:latin typeface="Arial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E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0465542"/>
                  </a:ext>
                </a:extLst>
              </a:tr>
              <a:tr h="350130">
                <a:tc vMerge="1">
                  <a:txBody>
                    <a:bodyPr/>
                    <a:lstStyle/>
                    <a:p>
                      <a:endParaRPr lang="pl-PL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30.09.2023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pl-PL" sz="1200" b="1" i="0" u="none" strike="noStrike" dirty="0">
                          <a:solidFill>
                            <a:schemeClr val="bg1"/>
                          </a:solidFill>
                          <a:latin typeface="Arial"/>
                        </a:rPr>
                        <a:t>30.09.2022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5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26889484"/>
                  </a:ext>
                </a:extLst>
              </a:tr>
              <a:tr h="369758">
                <a:tc>
                  <a:txBody>
                    <a:bodyPr/>
                    <a:lstStyle/>
                    <a:p>
                      <a:pPr algn="just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I KAPITAŁ WŁASNY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endParaRPr lang="pl-PL" sz="1200" b="1" i="0" u="none" strike="noStrike" dirty="0">
                        <a:solidFill>
                          <a:srgbClr val="6633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157 198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    168 382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37122575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Kapitały własne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latin typeface="Arial"/>
                          <a:ea typeface="+mn-ea"/>
                          <a:cs typeface="+mn-cs"/>
                        </a:rPr>
                        <a:t>85 597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r" defTabSz="914400" rtl="0" eaLnBrk="1" fontAlgn="b" latinLnBrk="0" hangingPunct="1"/>
                      <a:r>
                        <a:rPr lang="pl-PL" sz="1200" b="1" i="0" u="none" strike="noStrike" kern="1200" dirty="0">
                          <a:solidFill>
                            <a:srgbClr val="663300"/>
                          </a:solidFill>
                          <a:latin typeface="Arial"/>
                          <a:ea typeface="+mn-ea"/>
                          <a:cs typeface="+mn-cs"/>
                        </a:rPr>
                        <a:t>82 619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657462347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Kapitał zakładowy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5 649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5 883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29650493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Akcje własne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-12 654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-22 321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05769566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Kapitał zapasowy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28 845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28 845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59670309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Kapitał rezerwowy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44 699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53 478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848835537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Zyski/(straty) zatrzymane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13 839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11 689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06050496"/>
                  </a:ext>
                </a:extLst>
              </a:tr>
              <a:tr h="225322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Razem kapitały przypisane akcjonariuszom jednostki dominującej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80 378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400" b="1" i="0" u="none" strike="noStrike" dirty="0">
                          <a:solidFill>
                            <a:srgbClr val="FF0000"/>
                          </a:solidFill>
                          <a:latin typeface="Arial"/>
                        </a:rPr>
                        <a:t>77 574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025801137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Udziały niekontrolujące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5 219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5 045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2258161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71 601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85 763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86527343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długoterminowe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21 824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14 755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80734791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z tytułu leasingu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3 569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rtl="0" fontAlgn="b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latin typeface="Arial"/>
                        </a:rPr>
                        <a:t>717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095723865"/>
                  </a:ext>
                </a:extLst>
              </a:tr>
              <a:tr h="324029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Rezerwa (zobowiązania) z tytułu odroczonego podatku dochodowego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562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346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97116796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Rezerwy długoterminowe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17 693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13 692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56149693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1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krótkoterminowe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49 777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1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71 008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4652607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z tyt. dostaw i usług oraz pozostałe zobowiązania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3 275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2 853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70052890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wobec klientów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34 840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58 601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72699287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z tytułu podatku dochodowego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442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223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9199788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publicznoprawne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714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665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9762315"/>
                  </a:ext>
                </a:extLst>
              </a:tr>
              <a:tr h="208700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Zobowiązania z tytułu leasingu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1 581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679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34950545"/>
                  </a:ext>
                </a:extLst>
              </a:tr>
              <a:tr h="188496">
                <a:tc>
                  <a:txBody>
                    <a:bodyPr/>
                    <a:lstStyle/>
                    <a:p>
                      <a:pPr algn="l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Rozliczenia międzyokresowe i rezerwy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8 925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pl-PL" sz="1200" b="0" i="0" u="none" strike="noStrike" dirty="0">
                          <a:solidFill>
                            <a:srgbClr val="6633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7 987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65825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6919593"/>
      </p:ext>
    </p:extLst>
  </p:cSld>
  <p:clrMapOvr>
    <a:masterClrMapping/>
  </p:clrMapOvr>
  <p:transition spd="med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179512" y="0"/>
            <a:ext cx="7236618" cy="9087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l-PL" sz="2400" b="1" i="0" u="none" strike="noStrike" kern="0" cap="none" spc="0" normalizeH="0" baseline="0" noProof="0" dirty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charset="0"/>
                <a:ea typeface="+mn-ea"/>
                <a:cs typeface="Arial" charset="0"/>
              </a:rPr>
              <a:t>Kurs akcji Quercus TFI S.A.</a:t>
            </a:r>
          </a:p>
        </p:txBody>
      </p:sp>
      <p:sp>
        <p:nvSpPr>
          <p:cNvPr id="3" name="Symbol zastępczy numeru slajdu 2">
            <a:extLst>
              <a:ext uri="{FF2B5EF4-FFF2-40B4-BE49-F238E27FC236}">
                <a16:creationId xmlns:a16="http://schemas.microsoft.com/office/drawing/2014/main" id="{51224888-F1BC-44A9-9687-A2958CC428B8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F1F1B81-C3DD-49DE-A4F0-13DFDC774F11}" type="slidenum">
              <a:rPr kumimoji="0" lang="pl-PL" sz="900" b="0" i="0" u="none" strike="noStrike" kern="1200" cap="none" spc="0" normalizeH="0" baseline="0" noProof="0" smtClean="0">
                <a:ln>
                  <a:noFill/>
                </a:ln>
                <a:solidFill>
                  <a:srgbClr val="6633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pl-PL" sz="900" b="0" i="0" u="none" strike="noStrike" kern="1200" cap="none" spc="0" normalizeH="0" baseline="0" noProof="0" dirty="0">
              <a:ln>
                <a:noFill/>
              </a:ln>
              <a:solidFill>
                <a:srgbClr val="6633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3DFF915F-05FA-4063-B660-CDA7CB42937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6264" y="1143000"/>
            <a:ext cx="7991474" cy="3042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85739" indent="-285739" algn="ctr" defTabSz="761970" eaLnBrk="0" hangingPunct="0">
              <a:spcBef>
                <a:spcPct val="20000"/>
              </a:spcBef>
              <a:defRPr/>
            </a:pPr>
            <a:r>
              <a:rPr lang="pl-PL" kern="0" dirty="0">
                <a:solidFill>
                  <a:srgbClr val="663300"/>
                </a:solidFill>
                <a:latin typeface="Arial" charset="0"/>
                <a:cs typeface="Arial" charset="0"/>
              </a:rPr>
              <a:t>Liczba akcji pro-forma (po </a:t>
            </a:r>
            <a:r>
              <a:rPr lang="pl-PL" kern="0" dirty="0" err="1">
                <a:solidFill>
                  <a:srgbClr val="663300"/>
                </a:solidFill>
                <a:latin typeface="Arial" charset="0"/>
                <a:cs typeface="Arial" charset="0"/>
              </a:rPr>
              <a:t>buy-back’u</a:t>
            </a:r>
            <a:r>
              <a:rPr lang="pl-PL" kern="0" dirty="0">
                <a:solidFill>
                  <a:srgbClr val="663300"/>
                </a:solidFill>
                <a:latin typeface="Arial" charset="0"/>
                <a:cs typeface="Arial" charset="0"/>
              </a:rPr>
              <a:t>) 55,161m, cena akcji </a:t>
            </a:r>
            <a:r>
              <a:rPr lang="pl-PL" kern="0" dirty="0">
                <a:solidFill>
                  <a:srgbClr val="663300"/>
                </a:solidFill>
              </a:rPr>
              <a:t>4,07</a:t>
            </a:r>
            <a:r>
              <a:rPr lang="pl-PL" kern="0" dirty="0">
                <a:solidFill>
                  <a:srgbClr val="663300"/>
                </a:solidFill>
                <a:latin typeface="Arial" charset="0"/>
                <a:cs typeface="Arial" charset="0"/>
              </a:rPr>
              <a:t> zł, kapitalizacja rynkowa </a:t>
            </a:r>
            <a:r>
              <a:rPr lang="pl-PL" kern="0" dirty="0">
                <a:solidFill>
                  <a:srgbClr val="663300"/>
                </a:solidFill>
              </a:rPr>
              <a:t>225</a:t>
            </a:r>
            <a:r>
              <a:rPr lang="pl-PL" kern="0" dirty="0">
                <a:solidFill>
                  <a:srgbClr val="663300"/>
                </a:solidFill>
                <a:latin typeface="Arial" charset="0"/>
                <a:cs typeface="Arial" charset="0"/>
              </a:rPr>
              <a:t> mln zł</a:t>
            </a:r>
          </a:p>
          <a:p>
            <a:pPr marL="285739" indent="-285739" algn="ctr" defTabSz="761970" eaLnBrk="0" hangingPunct="0">
              <a:spcBef>
                <a:spcPct val="20000"/>
              </a:spcBef>
              <a:defRPr/>
            </a:pPr>
            <a:r>
              <a:rPr lang="pl-PL" kern="0" dirty="0">
                <a:solidFill>
                  <a:srgbClr val="663300"/>
                </a:solidFill>
                <a:latin typeface="Arial" charset="0"/>
                <a:cs typeface="Arial" charset="0"/>
              </a:rPr>
              <a:t> </a:t>
            </a:r>
          </a:p>
        </p:txBody>
      </p:sp>
      <p:pic>
        <p:nvPicPr>
          <p:cNvPr id="2" name="Obraz 1">
            <a:extLst>
              <a:ext uri="{FF2B5EF4-FFF2-40B4-BE49-F238E27FC236}">
                <a16:creationId xmlns:a16="http://schemas.microsoft.com/office/drawing/2014/main" id="{6A7DF723-ACEB-8B99-9A8D-0E903BE2428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62" y="2176783"/>
            <a:ext cx="8524875" cy="3586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8004452"/>
      </p:ext>
    </p:extLst>
  </p:cSld>
  <p:clrMapOvr>
    <a:masterClrMapping/>
  </p:clrMapOvr>
  <p:transition spd="med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971600" y="1808820"/>
            <a:ext cx="7704856" cy="32403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pl-PL" b="1" dirty="0">
                <a:solidFill>
                  <a:srgbClr val="FF0000"/>
                </a:solidFill>
              </a:rPr>
              <a:t>Głównym celem jest wzrost wartości dla akcjonariuszy </a:t>
            </a:r>
            <a:br>
              <a:rPr lang="pl-PL" b="1" dirty="0">
                <a:solidFill>
                  <a:srgbClr val="FF0000"/>
                </a:solidFill>
              </a:rPr>
            </a:br>
            <a:r>
              <a:rPr lang="pl-PL" b="1" dirty="0">
                <a:solidFill>
                  <a:srgbClr val="FF0000"/>
                </a:solidFill>
              </a:rPr>
              <a:t>Quercus TFI S.A.</a:t>
            </a: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>
              <a:spcBef>
                <a:spcPct val="20000"/>
              </a:spcBef>
            </a:pPr>
            <a:r>
              <a:rPr lang="pl-PL" dirty="0">
                <a:solidFill>
                  <a:srgbClr val="663300"/>
                </a:solidFill>
              </a:rPr>
              <a:t>Cel ten zamierzamy osiągnąć poprzez: </a:t>
            </a:r>
          </a:p>
          <a:p>
            <a:pPr marL="285750" indent="-2857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pl-PL" dirty="0">
                <a:solidFill>
                  <a:srgbClr val="663300"/>
                </a:solidFill>
              </a:rPr>
              <a:t>wzrost aktywów pod zarządzaniem i umacnianie pozycji na polskim rynku funduszy inwestycyjnych </a:t>
            </a:r>
          </a:p>
          <a:p>
            <a:pPr marL="285750" indent="-2857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pl-PL" dirty="0">
                <a:solidFill>
                  <a:srgbClr val="663300"/>
                </a:solidFill>
              </a:rPr>
              <a:t>jako niezależny dostawca unikalnych produktów o solidnych wynikach inwestycyjnych</a:t>
            </a:r>
          </a:p>
          <a:p>
            <a:pPr marL="285750" indent="-285750">
              <a:spcBef>
                <a:spcPct val="20000"/>
              </a:spcBef>
              <a:buFont typeface="Wingdings" panose="05000000000000000000" pitchFamily="2" charset="2"/>
              <a:buChar char="Ø"/>
            </a:pPr>
            <a:r>
              <a:rPr lang="pl-PL" dirty="0">
                <a:solidFill>
                  <a:srgbClr val="663300"/>
                </a:solidFill>
              </a:rPr>
              <a:t>dla zamożnych inwestorów </a:t>
            </a:r>
            <a:r>
              <a:rPr lang="pl-PL" i="1" dirty="0" err="1">
                <a:solidFill>
                  <a:srgbClr val="663300"/>
                </a:solidFill>
              </a:rPr>
              <a:t>private</a:t>
            </a:r>
            <a:r>
              <a:rPr lang="pl-PL" i="1" dirty="0">
                <a:solidFill>
                  <a:srgbClr val="663300"/>
                </a:solidFill>
              </a:rPr>
              <a:t> banking </a:t>
            </a:r>
            <a:r>
              <a:rPr lang="pl-PL" dirty="0">
                <a:solidFill>
                  <a:srgbClr val="663300"/>
                </a:solidFill>
              </a:rPr>
              <a:t>i klientów instytucjonalnych</a:t>
            </a:r>
          </a:p>
          <a:p>
            <a:pPr marL="342900" indent="-342900" algn="just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 algn="just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 algn="just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415212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Jasny cel na przyszłość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3A371B88-D4A5-44A5-9759-BF1BD91DC6CC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14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001599911"/>
      </p:ext>
    </p:extLst>
  </p:cSld>
  <p:clrMapOvr>
    <a:masterClrMapping/>
  </p:clrMapOvr>
  <p:transition spd="med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043608" y="1104999"/>
            <a:ext cx="7872238" cy="46480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>
              <a:spcBef>
                <a:spcPct val="20000"/>
              </a:spcBef>
            </a:pPr>
            <a:r>
              <a:rPr lang="pl-PL" dirty="0">
                <a:solidFill>
                  <a:srgbClr val="663300"/>
                </a:solidFill>
              </a:rPr>
              <a:t>Długoterminowo </a:t>
            </a:r>
            <a:r>
              <a:rPr lang="pl-PL" b="1" dirty="0">
                <a:solidFill>
                  <a:srgbClr val="663300"/>
                </a:solidFill>
              </a:rPr>
              <a:t>duży potencjał polskiego rynku </a:t>
            </a:r>
            <a:r>
              <a:rPr lang="pl-PL" dirty="0">
                <a:solidFill>
                  <a:srgbClr val="663300"/>
                </a:solidFill>
              </a:rPr>
              <a:t>funduszy inwestycyjnych, po 15 latach działalności aktywa pod zarządzaniem Quercus TFI S.A. stanowią 2% rynku funduszy w Polsce (fundusze rynku kapitałowego) i &lt;0,5% oszczędności (depozyty bankowe + fundusze) gospodarstw domowych -&gt; </a:t>
            </a:r>
            <a:r>
              <a:rPr lang="pl-PL" b="1" dirty="0">
                <a:solidFill>
                  <a:srgbClr val="663300"/>
                </a:solidFill>
              </a:rPr>
              <a:t>duży potencjał do zwiększenia skali działalności w przyszłości </a:t>
            </a:r>
          </a:p>
          <a:p>
            <a:pPr>
              <a:spcBef>
                <a:spcPct val="20000"/>
              </a:spcBef>
            </a:pPr>
            <a:endParaRPr lang="pl-PL" b="1" dirty="0">
              <a:solidFill>
                <a:srgbClr val="663300"/>
              </a:solidFill>
            </a:endParaRPr>
          </a:p>
          <a:p>
            <a:pPr>
              <a:spcBef>
                <a:spcPct val="20000"/>
              </a:spcBef>
            </a:pPr>
            <a:r>
              <a:rPr lang="pl-PL" b="1" dirty="0">
                <a:solidFill>
                  <a:srgbClr val="663300"/>
                </a:solidFill>
              </a:rPr>
              <a:t>Przejęcie największego niezależnego dystrybutora funduszy </a:t>
            </a:r>
            <a:r>
              <a:rPr lang="pl-PL" dirty="0">
                <a:solidFill>
                  <a:srgbClr val="663300"/>
                </a:solidFill>
              </a:rPr>
              <a:t>inwestycyjnych w Polsce – DI </a:t>
            </a:r>
            <a:r>
              <a:rPr lang="pl-PL" dirty="0" err="1">
                <a:solidFill>
                  <a:srgbClr val="663300"/>
                </a:solidFill>
              </a:rPr>
              <a:t>Xelion</a:t>
            </a:r>
            <a:r>
              <a:rPr lang="pl-PL" dirty="0">
                <a:solidFill>
                  <a:srgbClr val="663300"/>
                </a:solidFill>
              </a:rPr>
              <a:t> w dniu 29 X 2021 r. -&gt; </a:t>
            </a:r>
            <a:r>
              <a:rPr lang="pl-PL" b="1" dirty="0">
                <a:solidFill>
                  <a:srgbClr val="663300"/>
                </a:solidFill>
              </a:rPr>
              <a:t>powinno skutkować umocnieniem pozycji rynkowej i zdynamizowaniem rozwoju w przyszłości</a:t>
            </a: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>
              <a:spcBef>
                <a:spcPct val="20000"/>
              </a:spcBef>
            </a:pPr>
            <a:r>
              <a:rPr lang="pl-PL" b="1" dirty="0">
                <a:solidFill>
                  <a:srgbClr val="663300"/>
                </a:solidFill>
              </a:rPr>
              <a:t>Dystrybucja zysków </a:t>
            </a:r>
            <a:r>
              <a:rPr lang="pl-PL" dirty="0">
                <a:solidFill>
                  <a:srgbClr val="663300"/>
                </a:solidFill>
              </a:rPr>
              <a:t>– w przypadku braku celów inwestycyjnych nawet</a:t>
            </a:r>
            <a:br>
              <a:rPr lang="pl-PL" dirty="0">
                <a:solidFill>
                  <a:srgbClr val="663300"/>
                </a:solidFill>
              </a:rPr>
            </a:br>
            <a:r>
              <a:rPr lang="pl-PL" b="1" dirty="0">
                <a:solidFill>
                  <a:srgbClr val="663300"/>
                </a:solidFill>
              </a:rPr>
              <a:t>do 100% zysku jednostkowego </a:t>
            </a:r>
            <a:r>
              <a:rPr lang="pl-PL" dirty="0">
                <a:solidFill>
                  <a:srgbClr val="663300"/>
                </a:solidFill>
              </a:rPr>
              <a:t>może trafić do akcjonariuszy w formie </a:t>
            </a:r>
            <a:r>
              <a:rPr lang="pl-PL" i="1" dirty="0" err="1">
                <a:solidFill>
                  <a:srgbClr val="663300"/>
                </a:solidFill>
              </a:rPr>
              <a:t>buy-back</a:t>
            </a:r>
            <a:r>
              <a:rPr lang="pl-PL" dirty="0" err="1">
                <a:solidFill>
                  <a:srgbClr val="663300"/>
                </a:solidFill>
              </a:rPr>
              <a:t>’u</a:t>
            </a:r>
            <a:r>
              <a:rPr lang="pl-PL" dirty="0">
                <a:solidFill>
                  <a:srgbClr val="663300"/>
                </a:solidFill>
              </a:rPr>
              <a:t> lub dywidendy (12,7 mln zł za rok 2022)</a:t>
            </a:r>
            <a:r>
              <a:rPr lang="pl-PL" b="1" dirty="0">
                <a:solidFill>
                  <a:srgbClr val="663300"/>
                </a:solidFill>
              </a:rPr>
              <a:t> </a:t>
            </a: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415212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Potencjał rozwojowy i dzielenia się zyskami</a:t>
            </a:r>
          </a:p>
        </p:txBody>
      </p:sp>
      <p:sp>
        <p:nvSpPr>
          <p:cNvPr id="2" name="Symbol zastępczy numeru slajdu 1">
            <a:extLst>
              <a:ext uri="{FF2B5EF4-FFF2-40B4-BE49-F238E27FC236}">
                <a16:creationId xmlns:a16="http://schemas.microsoft.com/office/drawing/2014/main" id="{EBB736A2-4E6F-447F-B52D-8D9D2CA21FF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F1F1B81-C3DD-49DE-A4F0-13DFDC774F11}" type="slidenum">
              <a:rPr lang="pl-PL" smtClean="0"/>
              <a:pPr>
                <a:defRPr/>
              </a:pPr>
              <a:t>15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766858766"/>
      </p:ext>
    </p:extLst>
  </p:cSld>
  <p:clrMapOvr>
    <a:masterClrMapping/>
  </p:clrMapOvr>
  <p:transition spd="med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ymbol zastępczy numeru slajdu 3"/>
          <p:cNvSpPr txBox="1">
            <a:spLocks noGrp="1"/>
          </p:cNvSpPr>
          <p:nvPr/>
        </p:nvSpPr>
        <p:spPr bwMode="auto">
          <a:xfrm>
            <a:off x="6553200" y="6356350"/>
            <a:ext cx="2133600" cy="365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r"/>
            <a:fld id="{B9F430BB-7859-4045-81EA-E3CCFB4DE772}" type="slidenum">
              <a:rPr lang="pl-PL" sz="1200">
                <a:solidFill>
                  <a:srgbClr val="898989"/>
                </a:solidFill>
                <a:latin typeface="Calibri" pitchFamily="34" charset="0"/>
              </a:rPr>
              <a:pPr algn="r"/>
              <a:t>16</a:t>
            </a:fld>
            <a:endParaRPr lang="pl-PL" sz="1200">
              <a:solidFill>
                <a:srgbClr val="898989"/>
              </a:solidFill>
              <a:latin typeface="Calibri" pitchFamily="34" charset="0"/>
            </a:endParaRPr>
          </a:p>
        </p:txBody>
      </p:sp>
      <p:sp>
        <p:nvSpPr>
          <p:cNvPr id="20483" name="Rectangle 3"/>
          <p:cNvSpPr>
            <a:spLocks noChangeArrowheads="1"/>
          </p:cNvSpPr>
          <p:nvPr/>
        </p:nvSpPr>
        <p:spPr bwMode="auto">
          <a:xfrm>
            <a:off x="1043608" y="1393031"/>
            <a:ext cx="7344816" cy="407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pl-PL" dirty="0">
                <a:solidFill>
                  <a:srgbClr val="663300"/>
                </a:solidFill>
              </a:rPr>
              <a:t>Poprawa warunków rynkowych i wyników funduszy inwestycyjnych</a:t>
            </a: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pl-PL" dirty="0">
                <a:solidFill>
                  <a:srgbClr val="663300"/>
                </a:solidFill>
              </a:rPr>
              <a:t>Aktywa pod zarządzaniem: </a:t>
            </a:r>
            <a:r>
              <a:rPr lang="pl-PL" b="1" dirty="0">
                <a:solidFill>
                  <a:srgbClr val="FF0000"/>
                </a:solidFill>
              </a:rPr>
              <a:t>3,82 mld zł, +25% </a:t>
            </a:r>
            <a:r>
              <a:rPr lang="pl-PL" b="1" dirty="0" err="1">
                <a:solidFill>
                  <a:srgbClr val="FF0000"/>
                </a:solidFill>
              </a:rPr>
              <a:t>ytd</a:t>
            </a:r>
            <a:endParaRPr lang="pl-PL" b="1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pl-PL" dirty="0">
                <a:solidFill>
                  <a:srgbClr val="663300"/>
                </a:solidFill>
              </a:rPr>
              <a:t>Skonsolidowany zysk netto (przypisany akcjonariuszom </a:t>
            </a:r>
            <a:r>
              <a:rPr lang="pl-PL" dirty="0" err="1">
                <a:solidFill>
                  <a:srgbClr val="663300"/>
                </a:solidFill>
              </a:rPr>
              <a:t>jed</a:t>
            </a:r>
            <a:r>
              <a:rPr lang="pl-PL" dirty="0">
                <a:solidFill>
                  <a:srgbClr val="663300"/>
                </a:solidFill>
              </a:rPr>
              <a:t>. domin.): </a:t>
            </a:r>
            <a:r>
              <a:rPr lang="pl-PL" b="1" dirty="0">
                <a:solidFill>
                  <a:srgbClr val="FF0000"/>
                </a:solidFill>
              </a:rPr>
              <a:t>4,7 mln zł, +60% r/r</a:t>
            </a: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pl-PL" dirty="0">
                <a:solidFill>
                  <a:srgbClr val="663300"/>
                </a:solidFill>
              </a:rPr>
              <a:t>Potencjalna opłata zmienna: </a:t>
            </a:r>
            <a:r>
              <a:rPr lang="pl-PL" b="1" dirty="0">
                <a:solidFill>
                  <a:srgbClr val="FF0000"/>
                </a:solidFill>
              </a:rPr>
              <a:t>17 mln zł</a:t>
            </a: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r>
              <a:rPr lang="pl-PL" dirty="0">
                <a:solidFill>
                  <a:srgbClr val="663300"/>
                </a:solidFill>
              </a:rPr>
              <a:t>Kapitał własny (przypisany akcjonariuszom </a:t>
            </a:r>
            <a:r>
              <a:rPr lang="pl-PL" dirty="0" err="1">
                <a:solidFill>
                  <a:srgbClr val="663300"/>
                </a:solidFill>
              </a:rPr>
              <a:t>jed</a:t>
            </a:r>
            <a:r>
              <a:rPr lang="pl-PL" dirty="0">
                <a:solidFill>
                  <a:srgbClr val="663300"/>
                </a:solidFill>
              </a:rPr>
              <a:t>. domin.): </a:t>
            </a:r>
            <a:r>
              <a:rPr lang="pl-PL" b="1" dirty="0">
                <a:solidFill>
                  <a:srgbClr val="FF0000"/>
                </a:solidFill>
              </a:rPr>
              <a:t>80,4 mln zł</a:t>
            </a:r>
          </a:p>
          <a:p>
            <a:pPr marL="342900" indent="-342900">
              <a:spcBef>
                <a:spcPct val="20000"/>
              </a:spcBef>
            </a:pPr>
            <a:endParaRPr lang="pl-PL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b="1" dirty="0">
              <a:solidFill>
                <a:srgbClr val="FF00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  <a:p>
            <a:pPr marL="342900" indent="-342900">
              <a:spcBef>
                <a:spcPct val="20000"/>
              </a:spcBef>
            </a:pPr>
            <a:endParaRPr lang="pl-PL" dirty="0">
              <a:solidFill>
                <a:srgbClr val="663300"/>
              </a:solidFill>
            </a:endParaRPr>
          </a:p>
        </p:txBody>
      </p:sp>
      <p:sp>
        <p:nvSpPr>
          <p:cNvPr id="20484" name="Rectangle 4"/>
          <p:cNvSpPr>
            <a:spLocks noChangeArrowheads="1"/>
          </p:cNvSpPr>
          <p:nvPr/>
        </p:nvSpPr>
        <p:spPr bwMode="auto">
          <a:xfrm>
            <a:off x="204788" y="0"/>
            <a:ext cx="7415212" cy="8572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pl-PL" sz="2400" b="1" dirty="0">
                <a:solidFill>
                  <a:srgbClr val="663300"/>
                </a:solidFill>
              </a:rPr>
              <a:t>Podsumowanie</a:t>
            </a:r>
          </a:p>
        </p:txBody>
      </p:sp>
    </p:spTree>
  </p:cSld>
  <p:clrMapOvr>
    <a:masterClrMapping/>
  </p:clrMapOvr>
  <p:transition spd="med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ymbol zastępczy tekstu 1"/>
          <p:cNvSpPr txBox="1">
            <a:spLocks/>
          </p:cNvSpPr>
          <p:nvPr/>
        </p:nvSpPr>
        <p:spPr bwMode="auto">
          <a:xfrm>
            <a:off x="1043608" y="5949280"/>
            <a:ext cx="6702500" cy="7200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pl-PL" sz="1200" b="1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Quercus TFI S.A.,</a:t>
            </a:r>
            <a:r>
              <a:rPr lang="pl-PL" sz="12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ul. Nowy Świat 6/12, 00-400 Warszawa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pl-PL" sz="12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+48 22 205 30 00, fax +48 22 205 30 01</a:t>
            </a:r>
          </a:p>
          <a:p>
            <a:pPr marL="342900" indent="-342900">
              <a:spcBef>
                <a:spcPct val="20000"/>
              </a:spcBef>
              <a:buFont typeface="Arial" charset="0"/>
              <a:buNone/>
              <a:defRPr/>
            </a:pPr>
            <a:r>
              <a:rPr lang="pl-PL" sz="12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www.quercustfi.pl</a:t>
            </a:r>
            <a:r>
              <a:rPr lang="pl-PL" sz="12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</a:t>
            </a:r>
            <a:r>
              <a:rPr lang="pl-PL" sz="12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www.qnews.pl</a:t>
            </a:r>
            <a:r>
              <a:rPr lang="pl-PL" sz="1200" kern="0" dirty="0">
                <a:solidFill>
                  <a:srgbClr val="6633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pic>
        <p:nvPicPr>
          <p:cNvPr id="15" name="Picture 2" descr="Quercus TFI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260648"/>
            <a:ext cx="5040560" cy="8914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3">
            <a:extLst>
              <a:ext uri="{FF2B5EF4-FFF2-40B4-BE49-F238E27FC236}">
                <a16:creationId xmlns:a16="http://schemas.microsoft.com/office/drawing/2014/main" id="{E9ECD781-EC30-4D83-BA04-858C5206F4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2974" y="1556792"/>
            <a:ext cx="7931513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just"/>
            <a:r>
              <a:rPr lang="pl-PL" sz="800" dirty="0">
                <a:solidFill>
                  <a:srgbClr val="663300"/>
                </a:solidFill>
              </a:rPr>
              <a:t>Zamieszczone w niniejszej prezentacji informacje dotyczące QUERCUS </a:t>
            </a:r>
            <a:r>
              <a:rPr lang="pl-PL" sz="800" dirty="0" err="1">
                <a:solidFill>
                  <a:srgbClr val="663300"/>
                </a:solidFill>
              </a:rPr>
              <a:t>Absolute</a:t>
            </a:r>
            <a:r>
              <a:rPr lang="pl-PL" sz="800" dirty="0">
                <a:solidFill>
                  <a:srgbClr val="663300"/>
                </a:solidFill>
              </a:rPr>
              <a:t> Return FIZ,  QUERCUS Global </a:t>
            </a:r>
            <a:r>
              <a:rPr lang="pl-PL" sz="800" dirty="0" err="1">
                <a:solidFill>
                  <a:srgbClr val="663300"/>
                </a:solidFill>
              </a:rPr>
              <a:t>Balanced</a:t>
            </a:r>
            <a:r>
              <a:rPr lang="pl-PL" sz="800" dirty="0">
                <a:solidFill>
                  <a:srgbClr val="663300"/>
                </a:solidFill>
              </a:rPr>
              <a:t> Plus FIZ, Acer </a:t>
            </a:r>
            <a:r>
              <a:rPr lang="pl-PL" sz="800" dirty="0" err="1">
                <a:solidFill>
                  <a:srgbClr val="663300"/>
                </a:solidFill>
              </a:rPr>
              <a:t>Multistrategy</a:t>
            </a:r>
            <a:r>
              <a:rPr lang="pl-PL" sz="800" dirty="0">
                <a:solidFill>
                  <a:srgbClr val="663300"/>
                </a:solidFill>
              </a:rPr>
              <a:t> FIZ, Alphaset FIZ oraz QUERCUS </a:t>
            </a:r>
            <a:r>
              <a:rPr lang="pl-PL" sz="800" dirty="0" err="1">
                <a:solidFill>
                  <a:srgbClr val="663300"/>
                </a:solidFill>
              </a:rPr>
              <a:t>Multistrategy</a:t>
            </a:r>
            <a:r>
              <a:rPr lang="pl-PL" sz="800" dirty="0">
                <a:solidFill>
                  <a:srgbClr val="663300"/>
                </a:solidFill>
              </a:rPr>
              <a:t> FIZ nie są i nie mogą być traktowane jako proponowanie nabycia certyfikatów inwestycyjnych, ani proponowanie złożenia zapisu na certyfikaty inwestycyjne, jak również nie stanowią oferty w rozumieniu art. 66 Kodeksu cywilnego. Zamieszczone w niniejszej prezentacji informacje nie stanowią informacji rekomendującej lub sugerującej strategię inwestycyjną ani rekomendacji inwestycyjnej w rozumieniu rozporządzenia Parlamentu Europejskiego i Rady (UE) nr 596/2014 z dnia 16 kwietnia 2014 r. w sprawie nadużyć na rynku (rozporządzenie w sprawie nadużyć na rynku oraz uchylające dyrektywę 2003/6/WE Parlamentu Europejskiego i Rady i dyrektywy Komisji 2003/124/WE, 2003/125/WE i 2004/72/WE). Emisja certyfikatów inwestycyjnych QUERCUS </a:t>
            </a:r>
            <a:r>
              <a:rPr lang="pl-PL" sz="800" dirty="0" err="1">
                <a:solidFill>
                  <a:srgbClr val="663300"/>
                </a:solidFill>
              </a:rPr>
              <a:t>Absolute</a:t>
            </a:r>
            <a:r>
              <a:rPr lang="pl-PL" sz="800" dirty="0">
                <a:solidFill>
                  <a:srgbClr val="663300"/>
                </a:solidFill>
              </a:rPr>
              <a:t> Return FIZ, QUERCUS Global </a:t>
            </a:r>
            <a:r>
              <a:rPr lang="pl-PL" sz="800" dirty="0" err="1">
                <a:solidFill>
                  <a:srgbClr val="663300"/>
                </a:solidFill>
              </a:rPr>
              <a:t>Balanced</a:t>
            </a:r>
            <a:r>
              <a:rPr lang="pl-PL" sz="800" dirty="0">
                <a:solidFill>
                  <a:srgbClr val="663300"/>
                </a:solidFill>
              </a:rPr>
              <a:t> Plus FIZ, Acer </a:t>
            </a:r>
            <a:r>
              <a:rPr lang="pl-PL" sz="800" dirty="0" err="1">
                <a:solidFill>
                  <a:srgbClr val="663300"/>
                </a:solidFill>
              </a:rPr>
              <a:t>Multistrategy</a:t>
            </a:r>
            <a:r>
              <a:rPr lang="pl-PL" sz="800" dirty="0">
                <a:solidFill>
                  <a:srgbClr val="663300"/>
                </a:solidFill>
              </a:rPr>
              <a:t> FIZ i Alphaset FIZ odbywać się może wyłącznie poprzez propozycje objęcia certyfikatów inwestycyjnych skierowane do mniej niż 150 imiennie wskazanych osób. Emisja certyfikatów inwestycyjnych QUERCUS </a:t>
            </a:r>
            <a:r>
              <a:rPr lang="pl-PL" sz="800" dirty="0" err="1">
                <a:solidFill>
                  <a:srgbClr val="663300"/>
                </a:solidFill>
              </a:rPr>
              <a:t>Multistrategy</a:t>
            </a:r>
            <a:r>
              <a:rPr lang="pl-PL" sz="800" dirty="0">
                <a:solidFill>
                  <a:srgbClr val="663300"/>
                </a:solidFill>
              </a:rPr>
              <a:t> FIZ odbywa się wyłącznie poprzez ofertę publiczną na podstawie zatwierdzonego prospektu emisyjnego. Wyłącznym prawnie wiążącym źródłem informacji o wyżej wymienionych funduszach, prowadzonej przez te fundusze polityce inwestycyjnej oraz czynnikach ryzyka związanych z inwestowaniem w certyfikaty inwestycyjne tych funduszy, są warunki emisji certyfikatów inwestycyjnych/prospekt emisyjny oraz statuty funduszy. </a:t>
            </a:r>
          </a:p>
          <a:p>
            <a:pPr algn="just"/>
            <a:r>
              <a:rPr lang="pl-PL" sz="800" dirty="0">
                <a:solidFill>
                  <a:srgbClr val="663300"/>
                </a:solidFill>
              </a:rPr>
              <a:t>Przekazanie niniejszych informacji nie stanowi usługi doradztwa inwestycyjnego. Inwestorzy powinni uzyskać własną niezależną poradę przed podjęciem decyzji o dokonaniu inwestycji. </a:t>
            </a:r>
          </a:p>
          <a:p>
            <a:pPr algn="just"/>
            <a:r>
              <a:rPr lang="pl-PL" sz="800" dirty="0">
                <a:solidFill>
                  <a:srgbClr val="663300"/>
                </a:solidFill>
              </a:rPr>
              <a:t>QUERCUS Dłużny Krótkoterminowy, QUERCUS Ochrony Kapitału, QUERCUS Obligacji Skarbowych, QUERCUS  Stabilny, QUERCUS Global </a:t>
            </a:r>
            <a:r>
              <a:rPr lang="pl-PL" sz="800" dirty="0" err="1">
                <a:solidFill>
                  <a:srgbClr val="663300"/>
                </a:solidFill>
              </a:rPr>
              <a:t>Balanced</a:t>
            </a:r>
            <a:r>
              <a:rPr lang="pl-PL" sz="800" dirty="0">
                <a:solidFill>
                  <a:srgbClr val="663300"/>
                </a:solidFill>
              </a:rPr>
              <a:t>, QUERCUS Agresywny, QUERCUS Global </a:t>
            </a:r>
            <a:r>
              <a:rPr lang="pl-PL" sz="800" dirty="0" err="1">
                <a:solidFill>
                  <a:srgbClr val="663300"/>
                </a:solidFill>
              </a:rPr>
              <a:t>Growth</a:t>
            </a:r>
            <a:r>
              <a:rPr lang="pl-PL" sz="800" dirty="0">
                <a:solidFill>
                  <a:srgbClr val="663300"/>
                </a:solidFill>
              </a:rPr>
              <a:t>, QUERCUS </a:t>
            </a:r>
            <a:r>
              <a:rPr lang="pl-PL" sz="800" dirty="0" err="1">
                <a:solidFill>
                  <a:srgbClr val="663300"/>
                </a:solidFill>
              </a:rPr>
              <a:t>lev</a:t>
            </a:r>
            <a:r>
              <a:rPr lang="pl-PL" sz="800" dirty="0">
                <a:solidFill>
                  <a:srgbClr val="663300"/>
                </a:solidFill>
              </a:rPr>
              <a:t>, QUERCUS </a:t>
            </a:r>
            <a:r>
              <a:rPr lang="pl-PL" sz="800" dirty="0" err="1">
                <a:solidFill>
                  <a:srgbClr val="663300"/>
                </a:solidFill>
              </a:rPr>
              <a:t>short</a:t>
            </a:r>
            <a:r>
              <a:rPr lang="pl-PL" sz="800" dirty="0">
                <a:solidFill>
                  <a:srgbClr val="663300"/>
                </a:solidFill>
              </a:rPr>
              <a:t>, QUERCUS Gold, (dalej „Subfundusze”) są subfunduszami QUERCUS Parasolowy SFIO. Informacje o QUERCUS Parasolowy SFIO oraz jego subfunduszach, w tym szczegółowy opis czynników ryzyka, zawarte są w Prospekcie Informacyjnym, dostępnym w siedzibie Quercus TFI S.A. QUERCUS Parasolowy SFIO może lokować powyżej 35% wartości aktywów subfunduszy QUERCUS Dłużny Krótkoterminowy, QUERCUS Ochrony Kapitału, QUERCUS Obligacji Skarbowych, QUERCUS  Stabilny, QUERCUS Global </a:t>
            </a:r>
            <a:r>
              <a:rPr lang="pl-PL" sz="800" dirty="0" err="1">
                <a:solidFill>
                  <a:srgbClr val="663300"/>
                </a:solidFill>
              </a:rPr>
              <a:t>Balanced</a:t>
            </a:r>
            <a:r>
              <a:rPr lang="pl-PL" sz="800" dirty="0">
                <a:solidFill>
                  <a:srgbClr val="663300"/>
                </a:solidFill>
              </a:rPr>
              <a:t>, QUERCUS Agresywny w papiery wartościowe emitowane, poręczone lub gwarantowane przez Skarb Państwa lub Narodowy Bank Polski. QUERCUS Parasolowy SFIO może lokować powyżej 35% aktywów w papiery wartościowe emitowane, poręczone lub gwarantowane przez Departament Skarbu Stanów Zjednoczonych Ameryki lub Republikę Federalną Niemiec. QUERCUS Parasolowy SFIO lokuje aktywa subfunduszy QUERCUS </a:t>
            </a:r>
            <a:r>
              <a:rPr lang="pl-PL" sz="800" dirty="0" err="1">
                <a:solidFill>
                  <a:srgbClr val="663300"/>
                </a:solidFill>
              </a:rPr>
              <a:t>lev</a:t>
            </a:r>
            <a:r>
              <a:rPr lang="pl-PL" sz="800" dirty="0">
                <a:solidFill>
                  <a:srgbClr val="663300"/>
                </a:solidFill>
              </a:rPr>
              <a:t> oraz QUERCUS </a:t>
            </a:r>
            <a:r>
              <a:rPr lang="pl-PL" sz="800" dirty="0" err="1">
                <a:solidFill>
                  <a:srgbClr val="663300"/>
                </a:solidFill>
              </a:rPr>
              <a:t>short</a:t>
            </a:r>
            <a:r>
              <a:rPr lang="pl-PL" sz="800" dirty="0">
                <a:solidFill>
                  <a:srgbClr val="663300"/>
                </a:solidFill>
              </a:rPr>
              <a:t> w kontrakty terminowe na indeks WIG20. Z inwestycjami w te instrumenty wiąże się wysokie ryzyko inwestycyjne, w szczególności ryzyko stosowania dźwigni finansowej, szczegółowo opisane w Prospekcie Informacyjnym. Celem polityki inwestycyjnej QUERCUS </a:t>
            </a:r>
            <a:r>
              <a:rPr lang="pl-PL" sz="800" dirty="0" err="1">
                <a:solidFill>
                  <a:srgbClr val="663300"/>
                </a:solidFill>
              </a:rPr>
              <a:t>lev</a:t>
            </a:r>
            <a:r>
              <a:rPr lang="pl-PL" sz="800" dirty="0">
                <a:solidFill>
                  <a:srgbClr val="663300"/>
                </a:solidFill>
              </a:rPr>
              <a:t> jest odwzorowanie zmian indeksu WIG20lev. Celem polityki inwestycyjnej QUERCUS </a:t>
            </a:r>
            <a:r>
              <a:rPr lang="pl-PL" sz="800" dirty="0" err="1">
                <a:solidFill>
                  <a:srgbClr val="663300"/>
                </a:solidFill>
              </a:rPr>
              <a:t>short</a:t>
            </a:r>
            <a:r>
              <a:rPr lang="pl-PL" sz="800" dirty="0">
                <a:solidFill>
                  <a:srgbClr val="663300"/>
                </a:solidFill>
              </a:rPr>
              <a:t> jest odwzorowanie zmian indeksu WIG20short. QUERCUS Parasolowy SFIO lokuje aktywa QUERCUS Gold  w towarowe instrumenty pochodne, notowane na rynku COMEX prowadzonym przez New York </a:t>
            </a:r>
            <a:r>
              <a:rPr lang="pl-PL" sz="800" dirty="0" err="1">
                <a:solidFill>
                  <a:srgbClr val="663300"/>
                </a:solidFill>
              </a:rPr>
              <a:t>Mercantile</a:t>
            </a:r>
            <a:r>
              <a:rPr lang="pl-PL" sz="800" dirty="0">
                <a:solidFill>
                  <a:srgbClr val="663300"/>
                </a:solidFill>
              </a:rPr>
              <a:t> Exchange. Subfundusze QUERCUS Dłużny Krótkoterminowy, QUERCUS Ochrony Kapitału i QUERCUS Obligacji Skarbowych nie są subfunduszami rynku pieniężnego w rozumieniu rozporządzenia Parlamentu Europejskiego i Rady (UE) 2017/1131 z dnia 14 czerwca 2017 r. w sprawie funduszy rynku pieniężnego.</a:t>
            </a:r>
          </a:p>
          <a:p>
            <a:pPr algn="just"/>
            <a:r>
              <a:rPr lang="pl-PL" sz="800" dirty="0">
                <a:solidFill>
                  <a:srgbClr val="663300"/>
                </a:solidFill>
              </a:rPr>
              <a:t>Wartość aktywów netto Subfunduszy, QUERCUS </a:t>
            </a:r>
            <a:r>
              <a:rPr lang="pl-PL" sz="800" dirty="0" err="1">
                <a:solidFill>
                  <a:srgbClr val="663300"/>
                </a:solidFill>
              </a:rPr>
              <a:t>Absolute</a:t>
            </a:r>
            <a:r>
              <a:rPr lang="pl-PL" sz="800" dirty="0">
                <a:solidFill>
                  <a:srgbClr val="663300"/>
                </a:solidFill>
              </a:rPr>
              <a:t> Return FIZ, QUERCUS Global </a:t>
            </a:r>
            <a:r>
              <a:rPr lang="pl-PL" sz="800" dirty="0" err="1">
                <a:solidFill>
                  <a:srgbClr val="663300"/>
                </a:solidFill>
              </a:rPr>
              <a:t>Balanced</a:t>
            </a:r>
            <a:r>
              <a:rPr lang="pl-PL" sz="800" dirty="0">
                <a:solidFill>
                  <a:srgbClr val="663300"/>
                </a:solidFill>
              </a:rPr>
              <a:t> Plus FIZ, Acer </a:t>
            </a:r>
            <a:r>
              <a:rPr lang="pl-PL" sz="800" dirty="0" err="1">
                <a:solidFill>
                  <a:srgbClr val="663300"/>
                </a:solidFill>
              </a:rPr>
              <a:t>Multistrategy</a:t>
            </a:r>
            <a:r>
              <a:rPr lang="pl-PL" sz="800" dirty="0">
                <a:solidFill>
                  <a:srgbClr val="663300"/>
                </a:solidFill>
              </a:rPr>
              <a:t> FIZ i Alphaset FIZ może cechować się dużą zmiennością, ze względu na skład portfela, a w szczególności inwestowanie aktywów w akcje i instrumenty pochodne. </a:t>
            </a:r>
          </a:p>
          <a:p>
            <a:pPr algn="just"/>
            <a:r>
              <a:rPr lang="pl-PL" sz="800" dirty="0">
                <a:solidFill>
                  <a:srgbClr val="663300"/>
                </a:solidFill>
              </a:rPr>
              <a:t>Przedstawione w prezentacji wyniki inwestycyjne mają charakter historyczny i nie stanowią gwarancji uzyskania podobnych w przyszłości. Ponadto nie uwzględniają podatku od dochodów kapitałowych oraz opłat manipulacyjnych. Jeśli nie podano inaczej, źródłem informacji jest Quercus TFI S.A. lub Bloomberg, a dane prezentowane są według stanu na k. IX 2023 r. Quercus TFI S.A. posiada zezwolenie na prowadzenie działalności udzielone przez Komisję Nadzoru Finansowego, będącą dla Quercus TFI S.A. organem nadzoru.</a:t>
            </a:r>
          </a:p>
          <a:p>
            <a:pPr algn="just">
              <a:spcBef>
                <a:spcPts val="0"/>
              </a:spcBef>
              <a:defRPr/>
            </a:pPr>
            <a:endParaRPr lang="pl-PL" sz="800" dirty="0">
              <a:solidFill>
                <a:srgbClr val="663300"/>
              </a:solidFill>
            </a:endParaRPr>
          </a:p>
          <a:p>
            <a:pPr marL="342900" indent="-342900" algn="just">
              <a:spcBef>
                <a:spcPct val="20000"/>
              </a:spcBef>
            </a:pPr>
            <a:endParaRPr lang="pl-PL" sz="800" dirty="0">
              <a:solidFill>
                <a:srgbClr val="6633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575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1_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26483</TotalTime>
  <Words>2033</Words>
  <Application>Microsoft Office PowerPoint</Application>
  <PresentationFormat>Pokaz na ekranie (4:3)</PresentationFormat>
  <Paragraphs>405</Paragraphs>
  <Slides>17</Slides>
  <Notes>5</Notes>
  <HiddenSlides>0</HiddenSlides>
  <MMClips>0</MMClips>
  <ScaleCrop>false</ScaleCrop>
  <HeadingPairs>
    <vt:vector size="6" baseType="variant">
      <vt:variant>
        <vt:lpstr>Używane czcionki</vt:lpstr>
      </vt:variant>
      <vt:variant>
        <vt:i4>5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17</vt:i4>
      </vt:variant>
    </vt:vector>
  </HeadingPairs>
  <TitlesOfParts>
    <vt:vector size="23" baseType="lpstr">
      <vt:lpstr>Arial</vt:lpstr>
      <vt:lpstr>Calibri</vt:lpstr>
      <vt:lpstr>Czcionka tekstu podstawowego</vt:lpstr>
      <vt:lpstr>Palatino Linotype</vt:lpstr>
      <vt:lpstr>Wingdings</vt:lpstr>
      <vt:lpstr>1_Motyw pakietu Office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ADMIN</dc:creator>
  <cp:lastModifiedBy>Sebastian Buczek</cp:lastModifiedBy>
  <cp:revision>2142</cp:revision>
  <cp:lastPrinted>2022-08-10T05:36:44Z</cp:lastPrinted>
  <dcterms:created xsi:type="dcterms:W3CDTF">2007-10-08T10:24:21Z</dcterms:created>
  <dcterms:modified xsi:type="dcterms:W3CDTF">2023-10-19T14:32:24Z</dcterms:modified>
</cp:coreProperties>
</file>